
<file path=[Content_Types].xml><?xml version="1.0" encoding="utf-8"?>
<Types xmlns="http://schemas.openxmlformats.org/package/2006/content-types">
  <Default Extension="bmp" ContentType="image/bmp"/>
  <Default Extension="wmf" ContentType="image/x-w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4" r:id="rId3"/>
    <p:sldId id="264" r:id="rId4"/>
    <p:sldId id="285" r:id="rId5"/>
    <p:sldId id="286" r:id="rId6"/>
    <p:sldId id="276" r:id="rId7"/>
    <p:sldId id="258" r:id="rId8"/>
    <p:sldId id="278" r:id="rId9"/>
    <p:sldId id="279" r:id="rId10"/>
    <p:sldId id="280" r:id="rId11"/>
    <p:sldId id="281" r:id="rId12"/>
    <p:sldId id="282" r:id="rId13"/>
    <p:sldId id="259" r:id="rId14"/>
    <p:sldId id="260" r:id="rId15"/>
    <p:sldId id="283" r:id="rId16"/>
    <p:sldId id="261" r:id="rId17"/>
    <p:sldId id="26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1494" y="-1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BC78C19-DD66-46CA-93BC-131B8CF4E5B0}" type="datetimeFigureOut">
              <a:rPr lang="en-US" smtClean="0"/>
              <a:t>7/31/2011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normAutofit/>
          </a:bodyPr>
          <a:lstStyle/>
          <a:p>
            <a:fld id="{EE455A86-12DD-4B6A-996E-51AA64C6E5B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C78C19-DD66-46CA-93BC-131B8CF4E5B0}" type="datetimeFigureOut">
              <a:rPr lang="en-US" smtClean="0"/>
              <a:t>7/31/2011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455A86-12DD-4B6A-996E-51AA64C6E5B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C78C19-DD66-46CA-93BC-131B8CF4E5B0}" type="datetimeFigureOut">
              <a:rPr lang="en-US" smtClean="0"/>
              <a:t>7/31/2011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455A86-12DD-4B6A-996E-51AA64C6E5B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BC78C19-DD66-46CA-93BC-131B8CF4E5B0}" type="datetimeFigureOut">
              <a:rPr lang="en-US" smtClean="0"/>
              <a:t>7/31/2011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455A86-12DD-4B6A-996E-51AA64C6E5B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BC78C19-DD66-46CA-93BC-131B8CF4E5B0}" type="datetimeFigureOut">
              <a:rPr lang="en-US" smtClean="0"/>
              <a:t>7/31/2011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455A86-12DD-4B6A-996E-51AA64C6E5B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BC78C19-DD66-46CA-93BC-131B8CF4E5B0}" type="datetimeFigureOut">
              <a:rPr lang="en-US" smtClean="0"/>
              <a:t>7/31/2011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455A86-12DD-4B6A-996E-51AA64C6E5BA}" type="slidenum">
              <a:rPr lang="en-US" smtClean="0"/>
              <a:t>‹#›</a:t>
            </a:fld>
            <a:endParaRPr lang="en-US"/>
          </a:p>
        </p:txBody>
      </p:sp>
      <p:sp>
        <p:nvSpPr>
          <p:cNvPr id="13" name="Content Placeholder 12"/>
          <p:cNvSpPr>
            <a:spLocks noGrp="1"/>
          </p:cNvSpPr>
          <p:nvPr>
            <p:ph sz="quarter" idx="13"/>
          </p:nvPr>
        </p:nvSpPr>
        <p:spPr>
          <a:xfrm>
            <a:off x="6858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3BC78C19-DD66-46CA-93BC-131B8CF4E5B0}" type="datetimeFigureOut">
              <a:rPr lang="en-US" smtClean="0"/>
              <a:t>7/31/2011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455A86-12DD-4B6A-996E-51AA64C6E5BA}" type="slidenum">
              <a:rPr lang="en-US" smtClean="0"/>
              <a:t>‹#›</a:t>
            </a:fld>
            <a:endParaRPr lang="en-US"/>
          </a:p>
        </p:txBody>
      </p:sp>
      <p:sp>
        <p:nvSpPr>
          <p:cNvPr id="15" name="Content Placeholder 14"/>
          <p:cNvSpPr>
            <a:spLocks noGrp="1"/>
          </p:cNvSpPr>
          <p:nvPr>
            <p:ph sz="quarter" idx="13"/>
          </p:nvPr>
        </p:nvSpPr>
        <p:spPr>
          <a:xfrm>
            <a:off x="6858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3BC78C19-DD66-46CA-93BC-131B8CF4E5B0}" type="datetimeFigureOut">
              <a:rPr lang="en-US" smtClean="0"/>
              <a:t>7/31/2011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455A86-12DD-4B6A-996E-51AA64C6E5B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3BC78C19-DD66-46CA-93BC-131B8CF4E5B0}" type="datetimeFigureOut">
              <a:rPr lang="en-US" smtClean="0"/>
              <a:t>7/31/2011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455A86-12DD-4B6A-996E-51AA64C6E5B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BC78C19-DD66-46CA-93BC-131B8CF4E5B0}" type="datetimeFigureOut">
              <a:rPr lang="en-US" smtClean="0"/>
              <a:t>7/31/2011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455A86-12DD-4B6A-996E-51AA64C6E5BA}" type="slidenum">
              <a:rPr lang="en-US" smtClean="0"/>
              <a:t>‹#›</a:t>
            </a:fld>
            <a:endParaRPr lang="en-US"/>
          </a:p>
        </p:txBody>
      </p:sp>
      <p:sp>
        <p:nvSpPr>
          <p:cNvPr id="13" name="Content Placeholder 12"/>
          <p:cNvSpPr>
            <a:spLocks noGrp="1"/>
          </p:cNvSpPr>
          <p:nvPr>
            <p:ph sz="quarter" idx="13"/>
          </p:nvPr>
        </p:nvSpPr>
        <p:spPr>
          <a:xfrm>
            <a:off x="4572000" y="609600"/>
            <a:ext cx="38862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BC78C19-DD66-46CA-93BC-131B8CF4E5B0}" type="datetimeFigureOut">
              <a:rPr lang="en-US" smtClean="0"/>
              <a:t>7/31/2011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455A86-12DD-4B6A-996E-51AA64C6E5BA}" type="slidenum">
              <a:rPr lang="en-US" smtClean="0"/>
              <a:t>‹#›</a:t>
            </a:fld>
            <a:endParaRPr lang="en-US"/>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3BC78C19-DD66-46CA-93BC-131B8CF4E5B0}" type="datetimeFigureOut">
              <a:rPr lang="en-US" smtClean="0"/>
              <a:t>7/31/2011</a:t>
            </a:fld>
            <a:endParaRPr lang="en-US"/>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n-US"/>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EE455A86-12DD-4B6A-996E-51AA64C6E5BA}"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bmp"/><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0" y="1676400"/>
            <a:ext cx="4267200" cy="1524000"/>
          </a:xfrm>
        </p:spPr>
        <p:txBody>
          <a:bodyPr/>
          <a:lstStyle/>
          <a:p>
            <a:r>
              <a:rPr lang="en-US" dirty="0" smtClean="0"/>
              <a:t>Ancient cultures</a:t>
            </a:r>
            <a:endParaRPr lang="en-US" dirty="0"/>
          </a:p>
        </p:txBody>
      </p:sp>
      <p:sp>
        <p:nvSpPr>
          <p:cNvPr id="3" name="Subtitle 2"/>
          <p:cNvSpPr>
            <a:spLocks noGrp="1"/>
          </p:cNvSpPr>
          <p:nvPr>
            <p:ph type="subTitle" idx="1"/>
          </p:nvPr>
        </p:nvSpPr>
        <p:spPr/>
        <p:txBody>
          <a:bodyPr/>
          <a:lstStyle/>
          <a:p>
            <a:endParaRPr lang="en-US" dirty="0" smtClean="0"/>
          </a:p>
          <a:p>
            <a:r>
              <a:rPr lang="en-US" sz="2800" u="sng" dirty="0" smtClean="0">
                <a:effectLst>
                  <a:outerShdw blurRad="38100" dist="38100" dir="2700000" algn="tl">
                    <a:srgbClr val="000000">
                      <a:alpha val="43137"/>
                    </a:srgbClr>
                  </a:outerShdw>
                </a:effectLst>
              </a:rPr>
              <a:t>Athens and Sparta</a:t>
            </a:r>
            <a:endParaRPr lang="en-US" sz="2800" u="sng" dirty="0">
              <a:effectLst>
                <a:outerShdw blurRad="38100" dist="38100" dir="2700000" algn="tl">
                  <a:srgbClr val="000000">
                    <a:alpha val="43137"/>
                  </a:srgbClr>
                </a:outerShdw>
              </a:effectLst>
            </a:endParaRPr>
          </a:p>
        </p:txBody>
      </p:sp>
      <p:pic>
        <p:nvPicPr>
          <p:cNvPr id="1026" name="Picture 2" descr="http://2.bp.blogspot.com/-hJ3r7JNa5Y0/TadE0hPhX9I/AAAAAAAAACA/nvfGzUT9vPI/s1600/music_phases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257300"/>
            <a:ext cx="3113396" cy="27813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4" name="TextBox 3"/>
          <p:cNvSpPr txBox="1"/>
          <p:nvPr/>
        </p:nvSpPr>
        <p:spPr>
          <a:xfrm>
            <a:off x="4419600" y="5410200"/>
            <a:ext cx="2906404" cy="830997"/>
          </a:xfrm>
          <a:prstGeom prst="rect">
            <a:avLst/>
          </a:prstGeom>
          <a:noFill/>
        </p:spPr>
        <p:txBody>
          <a:bodyPr wrap="square" rtlCol="0">
            <a:spAutoFit/>
          </a:bodyPr>
          <a:lstStyle/>
          <a:p>
            <a:pPr algn="just"/>
            <a:r>
              <a:rPr lang="en-US" sz="2400" dirty="0" err="1" smtClean="0">
                <a:solidFill>
                  <a:schemeClr val="accent1">
                    <a:lumMod val="50000"/>
                  </a:schemeClr>
                </a:solidFill>
                <a:effectLst>
                  <a:outerShdw blurRad="38100" dist="38100" dir="2700000" algn="tl">
                    <a:srgbClr val="000000">
                      <a:alpha val="43137"/>
                    </a:srgbClr>
                  </a:outerShdw>
                </a:effectLst>
                <a:latin typeface="Matura MT Script Capitals" pitchFamily="66" charset="0"/>
              </a:rPr>
              <a:t>Maram</a:t>
            </a:r>
            <a:r>
              <a:rPr lang="en-US" sz="2400" dirty="0" smtClean="0">
                <a:solidFill>
                  <a:schemeClr val="accent1">
                    <a:lumMod val="50000"/>
                  </a:schemeClr>
                </a:solidFill>
                <a:effectLst>
                  <a:outerShdw blurRad="38100" dist="38100" dir="2700000" algn="tl">
                    <a:srgbClr val="000000">
                      <a:alpha val="43137"/>
                    </a:srgbClr>
                  </a:outerShdw>
                </a:effectLst>
                <a:latin typeface="Matura MT Script Capitals" pitchFamily="66" charset="0"/>
              </a:rPr>
              <a:t> </a:t>
            </a:r>
            <a:r>
              <a:rPr lang="en-US" sz="2400" dirty="0" err="1" smtClean="0">
                <a:solidFill>
                  <a:schemeClr val="accent1">
                    <a:lumMod val="50000"/>
                  </a:schemeClr>
                </a:solidFill>
                <a:effectLst>
                  <a:outerShdw blurRad="38100" dist="38100" dir="2700000" algn="tl">
                    <a:srgbClr val="000000">
                      <a:alpha val="43137"/>
                    </a:srgbClr>
                  </a:outerShdw>
                </a:effectLst>
                <a:latin typeface="Matura MT Script Capitals" pitchFamily="66" charset="0"/>
              </a:rPr>
              <a:t>Khatib</a:t>
            </a:r>
            <a:endParaRPr lang="en-US" sz="2400" dirty="0" smtClean="0">
              <a:solidFill>
                <a:schemeClr val="accent1">
                  <a:lumMod val="50000"/>
                </a:schemeClr>
              </a:solidFill>
              <a:effectLst>
                <a:outerShdw blurRad="38100" dist="38100" dir="2700000" algn="tl">
                  <a:srgbClr val="000000">
                    <a:alpha val="43137"/>
                  </a:srgbClr>
                </a:outerShdw>
              </a:effectLst>
              <a:latin typeface="Matura MT Script Capitals" pitchFamily="66" charset="0"/>
            </a:endParaRPr>
          </a:p>
          <a:p>
            <a:pPr algn="just"/>
            <a:r>
              <a:rPr lang="en-US" sz="2400" dirty="0" smtClean="0">
                <a:solidFill>
                  <a:schemeClr val="accent1">
                    <a:lumMod val="50000"/>
                  </a:schemeClr>
                </a:solidFill>
                <a:effectLst>
                  <a:outerShdw blurRad="38100" dist="38100" dir="2700000" algn="tl">
                    <a:srgbClr val="000000">
                      <a:alpha val="43137"/>
                    </a:srgbClr>
                  </a:outerShdw>
                </a:effectLst>
                <a:latin typeface="Matura MT Script Capitals" pitchFamily="66" charset="0"/>
              </a:rPr>
              <a:t>Dania </a:t>
            </a:r>
            <a:r>
              <a:rPr lang="en-US" sz="2400" dirty="0" err="1" smtClean="0">
                <a:solidFill>
                  <a:schemeClr val="accent1">
                    <a:lumMod val="50000"/>
                  </a:schemeClr>
                </a:solidFill>
                <a:effectLst>
                  <a:outerShdw blurRad="38100" dist="38100" dir="2700000" algn="tl">
                    <a:srgbClr val="000000">
                      <a:alpha val="43137"/>
                    </a:srgbClr>
                  </a:outerShdw>
                </a:effectLst>
                <a:latin typeface="Matura MT Script Capitals" pitchFamily="66" charset="0"/>
              </a:rPr>
              <a:t>Aburouss</a:t>
            </a:r>
            <a:endParaRPr lang="en-US" sz="2400" dirty="0">
              <a:solidFill>
                <a:schemeClr val="accent1">
                  <a:lumMod val="50000"/>
                </a:schemeClr>
              </a:solidFill>
              <a:effectLst>
                <a:outerShdw blurRad="38100" dist="38100" dir="2700000" algn="tl">
                  <a:srgbClr val="000000">
                    <a:alpha val="43137"/>
                  </a:srgbClr>
                </a:outerShdw>
              </a:effectLst>
              <a:latin typeface="Matura MT Script Capitals" pitchFamily="66" charset="0"/>
            </a:endParaRPr>
          </a:p>
        </p:txBody>
      </p:sp>
    </p:spTree>
    <p:extLst>
      <p:ext uri="{BB962C8B-B14F-4D97-AF65-F5344CB8AC3E}">
        <p14:creationId xmlns:p14="http://schemas.microsoft.com/office/powerpoint/2010/main" val="40692403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0160" y="1136938"/>
            <a:ext cx="5508104" cy="707886"/>
          </a:xfrm>
          <a:prstGeom prst="rect">
            <a:avLst/>
          </a:prstGeom>
        </p:spPr>
        <p:txBody>
          <a:bodyPr wrap="square">
            <a:spAutoFit/>
          </a:bodyPr>
          <a:lstStyle/>
          <a:p>
            <a:pPr algn="l" rtl="0">
              <a:buFont typeface="Arial" pitchFamily="34" charset="0"/>
              <a:buChar char="•"/>
            </a:pPr>
            <a:r>
              <a:rPr lang="en-US" sz="2000" dirty="0"/>
              <a:t> The </a:t>
            </a:r>
            <a:r>
              <a:rPr lang="en-US" sz="2000" dirty="0">
                <a:solidFill>
                  <a:schemeClr val="accent6"/>
                </a:solidFill>
              </a:rPr>
              <a:t>three main subjects </a:t>
            </a:r>
            <a:r>
              <a:rPr lang="en-US" sz="2000" dirty="0"/>
              <a:t>that they studied were: Grammar, music  and </a:t>
            </a:r>
            <a:r>
              <a:rPr lang="en-US" sz="2000" dirty="0" smtClean="0"/>
              <a:t>Gymnastics.</a:t>
            </a:r>
            <a:endParaRPr lang="ar-JO" sz="2000" dirty="0"/>
          </a:p>
        </p:txBody>
      </p:sp>
      <p:sp>
        <p:nvSpPr>
          <p:cNvPr id="5" name="Rectangle 4"/>
          <p:cNvSpPr/>
          <p:nvPr/>
        </p:nvSpPr>
        <p:spPr>
          <a:xfrm>
            <a:off x="1346920" y="2057400"/>
            <a:ext cx="6120680" cy="2862322"/>
          </a:xfrm>
          <a:prstGeom prst="rect">
            <a:avLst/>
          </a:prstGeom>
        </p:spPr>
        <p:txBody>
          <a:bodyPr wrap="square">
            <a:spAutoFit/>
          </a:bodyPr>
          <a:lstStyle/>
          <a:p>
            <a:pPr algn="l" rtl="0">
              <a:buFont typeface="Arial" pitchFamily="34" charset="0"/>
              <a:buChar char="•"/>
            </a:pPr>
            <a:r>
              <a:rPr lang="en-US" sz="2000" dirty="0" smtClean="0"/>
              <a:t> After </a:t>
            </a:r>
            <a:r>
              <a:rPr lang="en-US" sz="2000" dirty="0"/>
              <a:t>the young man finished his basic education, he might go for </a:t>
            </a:r>
            <a:r>
              <a:rPr lang="en-US" sz="2000" dirty="0">
                <a:solidFill>
                  <a:schemeClr val="accent6"/>
                </a:solidFill>
              </a:rPr>
              <a:t>higher education </a:t>
            </a:r>
            <a:r>
              <a:rPr lang="en-US" sz="2000" dirty="0"/>
              <a:t>to one of the schools of philosophers or the sophists. </a:t>
            </a:r>
            <a:endParaRPr lang="en-US" sz="2000" dirty="0" smtClean="0"/>
          </a:p>
          <a:p>
            <a:pPr algn="l" rtl="0"/>
            <a:endParaRPr lang="en-US" sz="2000" dirty="0" smtClean="0"/>
          </a:p>
          <a:p>
            <a:pPr algn="l" rtl="0">
              <a:buFont typeface="Arial" pitchFamily="34" charset="0"/>
              <a:buChar char="•"/>
            </a:pPr>
            <a:r>
              <a:rPr lang="en-US" sz="2000" dirty="0" smtClean="0"/>
              <a:t> From the ages </a:t>
            </a:r>
            <a:r>
              <a:rPr lang="en-US" sz="2000" dirty="0"/>
              <a:t>18 to 20, all able-bodied Athenian youths were to take </a:t>
            </a:r>
            <a:r>
              <a:rPr lang="en-US" sz="2000" dirty="0">
                <a:solidFill>
                  <a:schemeClr val="accent6"/>
                </a:solidFill>
              </a:rPr>
              <a:t>military training </a:t>
            </a:r>
            <a:r>
              <a:rPr lang="en-US" sz="2000" dirty="0"/>
              <a:t>for the army or navy. Athens was justifiably known as </a:t>
            </a:r>
            <a:r>
              <a:rPr lang="en-US" sz="2000" dirty="0" smtClean="0"/>
              <a:t>the "School </a:t>
            </a:r>
            <a:r>
              <a:rPr lang="en-US" sz="2000" dirty="0"/>
              <a:t>of Hellas" (Greece) because of their high standard of knowledge and respect for education. </a:t>
            </a:r>
            <a:endParaRPr lang="ar-JO" sz="2000" dirty="0"/>
          </a:p>
        </p:txBody>
      </p:sp>
    </p:spTree>
    <p:extLst>
      <p:ext uri="{BB962C8B-B14F-4D97-AF65-F5344CB8AC3E}">
        <p14:creationId xmlns:p14="http://schemas.microsoft.com/office/powerpoint/2010/main" val="3669359265"/>
      </p:ext>
    </p:extLst>
  </p:cSld>
  <p:clrMapOvr>
    <a:masterClrMapping/>
  </p:clrMapOvr>
  <p:transition>
    <p:pull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arthenon_temple_athens_greece.jpg"/>
          <p:cNvPicPr>
            <a:picLocks noChangeAspect="1"/>
          </p:cNvPicPr>
          <p:nvPr/>
        </p:nvPicPr>
        <p:blipFill>
          <a:blip r:embed="rId2" cstate="print"/>
          <a:stretch>
            <a:fillRect/>
          </a:stretch>
        </p:blipFill>
        <p:spPr>
          <a:xfrm>
            <a:off x="0" y="0"/>
            <a:ext cx="9144000" cy="6858000"/>
          </a:xfrm>
          <a:prstGeom prst="rect">
            <a:avLst/>
          </a:prstGeom>
        </p:spPr>
      </p:pic>
    </p:spTree>
    <p:extLst>
      <p:ext uri="{BB962C8B-B14F-4D97-AF65-F5344CB8AC3E}">
        <p14:creationId xmlns:p14="http://schemas.microsoft.com/office/powerpoint/2010/main" val="2484232461"/>
      </p:ext>
    </p:extLst>
  </p:cSld>
  <p:clrMapOvr>
    <a:masterClrMapping/>
  </p:clrMapOvr>
  <p:transition>
    <p:comb/>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7800" y="1447800"/>
            <a:ext cx="6006774" cy="923330"/>
          </a:xfrm>
          <a:prstGeom prst="rect">
            <a:avLst/>
          </a:prstGeom>
          <a:solidFill>
            <a:schemeClr val="accent1">
              <a:lumMod val="20000"/>
              <a:lumOff val="80000"/>
            </a:schemeClr>
          </a:solidFill>
        </p:spPr>
        <p:txBody>
          <a:bodyPr wrap="none" lIns="91440" tIns="45720" rIns="91440" bIns="45720">
            <a:spAutoFit/>
          </a:bodyPr>
          <a:lstStyle/>
          <a:p>
            <a:pPr algn="ctr"/>
            <a:r>
              <a:rPr lang="en-US"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reflection blurRad="6350" stA="55000" endA="300" endPos="45500" dir="5400000" sy="-100000" algn="bl" rotWithShape="0"/>
                </a:effectLst>
              </a:rPr>
              <a:t>GOVERNMENT:</a:t>
            </a:r>
            <a:endParaRPr lang="en-U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reflection blurRad="6350" stA="55000" endA="300" endPos="45500" dir="5400000" sy="-100000" algn="bl" rotWithShape="0"/>
              </a:effectLst>
            </a:endParaRPr>
          </a:p>
        </p:txBody>
      </p:sp>
      <p:pic>
        <p:nvPicPr>
          <p:cNvPr id="37889" name="Picture 1" descr="C:\Users\user pc\Desktop\spart\athens1.gif"/>
          <p:cNvPicPr>
            <a:picLocks noChangeAspect="1" noChangeArrowheads="1"/>
          </p:cNvPicPr>
          <p:nvPr/>
        </p:nvPicPr>
        <p:blipFill>
          <a:blip r:embed="rId2" cstate="print"/>
          <a:srcRect/>
          <a:stretch>
            <a:fillRect/>
          </a:stretch>
        </p:blipFill>
        <p:spPr bwMode="auto">
          <a:xfrm>
            <a:off x="1909539" y="2667000"/>
            <a:ext cx="5038725" cy="2667000"/>
          </a:xfrm>
          <a:prstGeom prst="rect">
            <a:avLst/>
          </a:prstGeom>
          <a:noFill/>
        </p:spPr>
      </p:pic>
    </p:spTree>
    <p:extLst>
      <p:ext uri="{BB962C8B-B14F-4D97-AF65-F5344CB8AC3E}">
        <p14:creationId xmlns:p14="http://schemas.microsoft.com/office/powerpoint/2010/main" val="4022212520"/>
      </p:ext>
    </p:extLst>
  </p:cSld>
  <p:clrMapOvr>
    <a:masterClrMapping/>
  </p:clrMapOvr>
  <p:transition>
    <p:wheel spokes="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Government in </a:t>
            </a:r>
            <a:r>
              <a:rPr lang="en-US" dirty="0" err="1" smtClean="0"/>
              <a:t>sparta</a:t>
            </a:r>
            <a:r>
              <a:rPr lang="en-US" dirty="0" smtClean="0"/>
              <a:t>:</a:t>
            </a:r>
            <a:endParaRPr lang="en-US" dirty="0"/>
          </a:p>
        </p:txBody>
      </p:sp>
      <p:sp>
        <p:nvSpPr>
          <p:cNvPr id="3" name="Content Placeholder 2"/>
          <p:cNvSpPr>
            <a:spLocks noGrp="1"/>
          </p:cNvSpPr>
          <p:nvPr>
            <p:ph idx="1"/>
          </p:nvPr>
        </p:nvSpPr>
        <p:spPr>
          <a:xfrm>
            <a:off x="533400" y="1219200"/>
            <a:ext cx="8153400" cy="4190999"/>
          </a:xfrm>
        </p:spPr>
        <p:txBody>
          <a:bodyPr>
            <a:noAutofit/>
          </a:bodyPr>
          <a:lstStyle/>
          <a:p>
            <a:r>
              <a:rPr lang="en-US" dirty="0">
                <a:latin typeface="Calibri" pitchFamily="34" charset="0"/>
                <a:cs typeface="Calibri" pitchFamily="34" charset="0"/>
              </a:rPr>
              <a:t>Sparta had </a:t>
            </a:r>
            <a:r>
              <a:rPr lang="en-US" dirty="0">
                <a:solidFill>
                  <a:schemeClr val="accent6"/>
                </a:solidFill>
                <a:latin typeface="Calibri" pitchFamily="34" charset="0"/>
                <a:cs typeface="Calibri" pitchFamily="34" charset="0"/>
              </a:rPr>
              <a:t>two kings</a:t>
            </a:r>
            <a:r>
              <a:rPr lang="en-US" dirty="0">
                <a:latin typeface="Calibri" pitchFamily="34" charset="0"/>
                <a:cs typeface="Calibri" pitchFamily="34" charset="0"/>
              </a:rPr>
              <a:t>, who came from two different families. But these monarchs did not have absolute power. They </a:t>
            </a:r>
            <a:r>
              <a:rPr lang="en-US" dirty="0">
                <a:solidFill>
                  <a:schemeClr val="accent6"/>
                </a:solidFill>
                <a:latin typeface="Calibri" pitchFamily="34" charset="0"/>
                <a:cs typeface="Calibri" pitchFamily="34" charset="0"/>
              </a:rPr>
              <a:t>shared power </a:t>
            </a:r>
            <a:r>
              <a:rPr lang="en-US" dirty="0">
                <a:latin typeface="Calibri" pitchFamily="34" charset="0"/>
                <a:cs typeface="Calibri" pitchFamily="34" charset="0"/>
              </a:rPr>
              <a:t>with each other, and they also had to answer to council of elders</a:t>
            </a:r>
            <a:r>
              <a:rPr lang="en-US" dirty="0" smtClean="0">
                <a:latin typeface="Calibri" pitchFamily="34" charset="0"/>
                <a:cs typeface="Calibri" pitchFamily="34" charset="0"/>
              </a:rPr>
              <a:t>.</a:t>
            </a:r>
          </a:p>
          <a:p>
            <a:r>
              <a:rPr lang="en-US" dirty="0" smtClean="0">
                <a:latin typeface="Calibri" pitchFamily="34" charset="0"/>
                <a:cs typeface="Calibri" pitchFamily="34" charset="0"/>
              </a:rPr>
              <a:t> </a:t>
            </a:r>
            <a:r>
              <a:rPr lang="en-US" dirty="0">
                <a:latin typeface="Calibri" pitchFamily="34" charset="0"/>
                <a:cs typeface="Calibri" pitchFamily="34" charset="0"/>
              </a:rPr>
              <a:t>They were all male </a:t>
            </a:r>
            <a:r>
              <a:rPr lang="en-US" dirty="0">
                <a:solidFill>
                  <a:schemeClr val="accent6"/>
                </a:solidFill>
                <a:latin typeface="Calibri" pitchFamily="34" charset="0"/>
                <a:cs typeface="Calibri" pitchFamily="34" charset="0"/>
              </a:rPr>
              <a:t>citizens over the age of sixty</a:t>
            </a:r>
            <a:r>
              <a:rPr lang="en-US" dirty="0">
                <a:latin typeface="Calibri" pitchFamily="34" charset="0"/>
                <a:cs typeface="Calibri" pitchFamily="34" charset="0"/>
              </a:rPr>
              <a:t>. There were twenty-eight of them. These elders were elected and they served for life.              </a:t>
            </a:r>
          </a:p>
          <a:p>
            <a:r>
              <a:rPr lang="en-US" dirty="0">
                <a:latin typeface="Calibri" pitchFamily="34" charset="0"/>
                <a:cs typeface="Calibri" pitchFamily="34" charset="0"/>
              </a:rPr>
              <a:t>Below them comes the </a:t>
            </a:r>
            <a:r>
              <a:rPr lang="en-US" dirty="0">
                <a:solidFill>
                  <a:schemeClr val="accent6"/>
                </a:solidFill>
                <a:latin typeface="Calibri" pitchFamily="34" charset="0"/>
                <a:cs typeface="Calibri" pitchFamily="34" charset="0"/>
              </a:rPr>
              <a:t>assembly</a:t>
            </a:r>
            <a:r>
              <a:rPr lang="en-US" dirty="0">
                <a:latin typeface="Calibri" pitchFamily="34" charset="0"/>
                <a:cs typeface="Calibri" pitchFamily="34" charset="0"/>
              </a:rPr>
              <a:t>, which consisted of all male citizens over the age of thirty. They voted on proposals that originated in the council of elders. </a:t>
            </a:r>
          </a:p>
          <a:p>
            <a:r>
              <a:rPr lang="en-US" dirty="0">
                <a:latin typeface="Calibri" pitchFamily="34" charset="0"/>
                <a:cs typeface="Calibri" pitchFamily="34" charset="0"/>
              </a:rPr>
              <a:t>To complete the system of checks and balances, the Spartans created a judicial position called </a:t>
            </a:r>
            <a:r>
              <a:rPr lang="en-US" b="1" dirty="0" err="1">
                <a:latin typeface="Calibri" pitchFamily="34" charset="0"/>
                <a:cs typeface="Calibri" pitchFamily="34" charset="0"/>
              </a:rPr>
              <a:t>ephor</a:t>
            </a:r>
            <a:r>
              <a:rPr lang="en-US" dirty="0">
                <a:latin typeface="Calibri" pitchFamily="34" charset="0"/>
                <a:cs typeface="Calibri" pitchFamily="34" charset="0"/>
              </a:rPr>
              <a:t>. At any given time, there were </a:t>
            </a:r>
            <a:r>
              <a:rPr lang="en-US" dirty="0">
                <a:solidFill>
                  <a:schemeClr val="accent6"/>
                </a:solidFill>
                <a:latin typeface="Calibri" pitchFamily="34" charset="0"/>
                <a:cs typeface="Calibri" pitchFamily="34" charset="0"/>
              </a:rPr>
              <a:t>five citizens </a:t>
            </a:r>
            <a:r>
              <a:rPr lang="en-US" dirty="0">
                <a:latin typeface="Calibri" pitchFamily="34" charset="0"/>
                <a:cs typeface="Calibri" pitchFamily="34" charset="0"/>
              </a:rPr>
              <a:t>serving in this role. </a:t>
            </a:r>
            <a:r>
              <a:rPr lang="en-US" dirty="0" err="1">
                <a:latin typeface="Calibri" pitchFamily="34" charset="0"/>
                <a:cs typeface="Calibri" pitchFamily="34" charset="0"/>
              </a:rPr>
              <a:t>Ephors</a:t>
            </a:r>
            <a:r>
              <a:rPr lang="en-US" dirty="0">
                <a:latin typeface="Calibri" pitchFamily="34" charset="0"/>
                <a:cs typeface="Calibri" pitchFamily="34" charset="0"/>
              </a:rPr>
              <a:t> were citizens over the age of thirty. They were elected to serve one-year terms. </a:t>
            </a:r>
            <a:r>
              <a:rPr lang="en-US" dirty="0" smtClean="0">
                <a:latin typeface="Calibri" pitchFamily="34" charset="0"/>
                <a:cs typeface="Calibri" pitchFamily="34" charset="0"/>
              </a:rPr>
              <a:t>An </a:t>
            </a:r>
            <a:r>
              <a:rPr lang="en-US" dirty="0" err="1">
                <a:latin typeface="Calibri" pitchFamily="34" charset="0"/>
                <a:cs typeface="Calibri" pitchFamily="34" charset="0"/>
              </a:rPr>
              <a:t>ephor</a:t>
            </a:r>
            <a:r>
              <a:rPr lang="en-US" dirty="0">
                <a:latin typeface="Calibri" pitchFamily="34" charset="0"/>
                <a:cs typeface="Calibri" pitchFamily="34" charset="0"/>
              </a:rPr>
              <a:t> could bring charges against anyone in Sparta—including one the city-state’s kings.           </a:t>
            </a:r>
          </a:p>
        </p:txBody>
      </p:sp>
    </p:spTree>
    <p:extLst>
      <p:ext uri="{BB962C8B-B14F-4D97-AF65-F5344CB8AC3E}">
        <p14:creationId xmlns:p14="http://schemas.microsoft.com/office/powerpoint/2010/main" val="395474757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b="14455"/>
          <a:stretch/>
        </p:blipFill>
        <p:spPr>
          <a:xfrm>
            <a:off x="6605546" y="2895600"/>
            <a:ext cx="2462254" cy="30549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304800" y="533400"/>
            <a:ext cx="7772400" cy="3733800"/>
          </a:xfrm>
        </p:spPr>
        <p:txBody>
          <a:bodyPr>
            <a:noAutofit/>
          </a:bodyPr>
          <a:lstStyle/>
          <a:p>
            <a:r>
              <a:rPr lang="en-US" dirty="0">
                <a:latin typeface="Calibri" pitchFamily="34" charset="0"/>
                <a:cs typeface="Calibri" pitchFamily="34" charset="0"/>
              </a:rPr>
              <a:t>Sparta was therefore not as much of a totalitarian </a:t>
            </a:r>
            <a:r>
              <a:rPr lang="en-US" dirty="0" smtClean="0">
                <a:latin typeface="Calibri" pitchFamily="34" charset="0"/>
                <a:cs typeface="Calibri" pitchFamily="34" charset="0"/>
              </a:rPr>
              <a:t>state. </a:t>
            </a:r>
            <a:r>
              <a:rPr lang="en-US" dirty="0">
                <a:latin typeface="Calibri" pitchFamily="34" charset="0"/>
                <a:cs typeface="Calibri" pitchFamily="34" charset="0"/>
              </a:rPr>
              <a:t>Sparta’s elaborate </a:t>
            </a:r>
            <a:r>
              <a:rPr lang="en-US" dirty="0">
                <a:solidFill>
                  <a:schemeClr val="accent6"/>
                </a:solidFill>
                <a:latin typeface="Calibri" pitchFamily="34" charset="0"/>
                <a:cs typeface="Calibri" pitchFamily="34" charset="0"/>
              </a:rPr>
              <a:t>system of checks and balances </a:t>
            </a:r>
            <a:r>
              <a:rPr lang="en-US" dirty="0">
                <a:latin typeface="Calibri" pitchFamily="34" charset="0"/>
                <a:cs typeface="Calibri" pitchFamily="34" charset="0"/>
              </a:rPr>
              <a:t>prevented any one individual from becoming absolute dictator over the polis. This did not make Sparta any less absolutist—but </a:t>
            </a:r>
            <a:r>
              <a:rPr lang="en-US" dirty="0">
                <a:solidFill>
                  <a:schemeClr val="accent6"/>
                </a:solidFill>
                <a:latin typeface="Calibri" pitchFamily="34" charset="0"/>
                <a:cs typeface="Calibri" pitchFamily="34" charset="0"/>
              </a:rPr>
              <a:t>at</a:t>
            </a:r>
            <a:r>
              <a:rPr lang="en-US" dirty="0">
                <a:latin typeface="Calibri" pitchFamily="34" charset="0"/>
                <a:cs typeface="Calibri" pitchFamily="34" charset="0"/>
              </a:rPr>
              <a:t> </a:t>
            </a:r>
            <a:r>
              <a:rPr lang="en-US" dirty="0">
                <a:solidFill>
                  <a:schemeClr val="accent6"/>
                </a:solidFill>
                <a:latin typeface="Calibri" pitchFamily="34" charset="0"/>
                <a:cs typeface="Calibri" pitchFamily="34" charset="0"/>
              </a:rPr>
              <a:t>least it was not a one-man dictatorship.             </a:t>
            </a:r>
          </a:p>
          <a:p>
            <a:r>
              <a:rPr lang="en-US" dirty="0" smtClean="0">
                <a:latin typeface="Calibri" pitchFamily="34" charset="0"/>
                <a:cs typeface="Calibri" pitchFamily="34" charset="0"/>
              </a:rPr>
              <a:t>The </a:t>
            </a:r>
            <a:r>
              <a:rPr lang="en-US" dirty="0">
                <a:latin typeface="Calibri" pitchFamily="34" charset="0"/>
                <a:cs typeface="Calibri" pitchFamily="34" charset="0"/>
              </a:rPr>
              <a:t>government enforced various isolationist measures</a:t>
            </a:r>
            <a:r>
              <a:rPr lang="en-US" dirty="0">
                <a:solidFill>
                  <a:schemeClr val="accent6"/>
                </a:solidFill>
                <a:latin typeface="Calibri" pitchFamily="34" charset="0"/>
                <a:cs typeface="Calibri" pitchFamily="34" charset="0"/>
              </a:rPr>
              <a:t>. Foreigners were discouraged from visiting Sparta</a:t>
            </a:r>
            <a:r>
              <a:rPr lang="en-US" dirty="0">
                <a:latin typeface="Calibri" pitchFamily="34" charset="0"/>
                <a:cs typeface="Calibri" pitchFamily="34" charset="0"/>
              </a:rPr>
              <a:t>. Outsiders would likely bring ideas that could upset the Spartan system.             </a:t>
            </a:r>
          </a:p>
          <a:p>
            <a:r>
              <a:rPr lang="en-US" dirty="0">
                <a:latin typeface="Calibri" pitchFamily="34" charset="0"/>
                <a:cs typeface="Calibri" pitchFamily="34" charset="0"/>
              </a:rPr>
              <a:t>The Spartan government also discouraged pursuits </a:t>
            </a:r>
            <a:r>
              <a:rPr lang="en-US" dirty="0" smtClean="0">
                <a:latin typeface="Calibri" pitchFamily="34" charset="0"/>
                <a:cs typeface="Calibri" pitchFamily="34" charset="0"/>
              </a:rPr>
              <a:t>that</a:t>
            </a:r>
          </a:p>
          <a:p>
            <a:pPr marL="68580" indent="0">
              <a:buNone/>
            </a:pPr>
            <a:r>
              <a:rPr lang="en-US" dirty="0" smtClean="0">
                <a:latin typeface="Calibri" pitchFamily="34" charset="0"/>
                <a:cs typeface="Calibri" pitchFamily="34" charset="0"/>
              </a:rPr>
              <a:t> </a:t>
            </a:r>
            <a:r>
              <a:rPr lang="en-US" dirty="0">
                <a:latin typeface="Calibri" pitchFamily="34" charset="0"/>
                <a:cs typeface="Calibri" pitchFamily="34" charset="0"/>
              </a:rPr>
              <a:t>had no direct relationship to the military. As a result, the </a:t>
            </a:r>
            <a:endParaRPr lang="en-US" dirty="0" smtClean="0">
              <a:latin typeface="Calibri" pitchFamily="34" charset="0"/>
              <a:cs typeface="Calibri" pitchFamily="34" charset="0"/>
            </a:endParaRPr>
          </a:p>
          <a:p>
            <a:pPr marL="68580" indent="0">
              <a:buNone/>
            </a:pPr>
            <a:r>
              <a:rPr lang="en-US" dirty="0" smtClean="0">
                <a:latin typeface="Calibri" pitchFamily="34" charset="0"/>
                <a:cs typeface="Calibri" pitchFamily="34" charset="0"/>
              </a:rPr>
              <a:t>Spartans </a:t>
            </a:r>
            <a:r>
              <a:rPr lang="en-US" dirty="0">
                <a:latin typeface="Calibri" pitchFamily="34" charset="0"/>
                <a:cs typeface="Calibri" pitchFamily="34" charset="0"/>
              </a:rPr>
              <a:t>did not make significant achievements in art</a:t>
            </a:r>
            <a:r>
              <a:rPr lang="en-US" dirty="0" smtClean="0">
                <a:latin typeface="Calibri" pitchFamily="34" charset="0"/>
                <a:cs typeface="Calibri" pitchFamily="34" charset="0"/>
              </a:rPr>
              <a:t>,</a:t>
            </a:r>
          </a:p>
          <a:p>
            <a:pPr marL="68580" indent="0">
              <a:buNone/>
            </a:pPr>
            <a:r>
              <a:rPr lang="en-US" dirty="0" smtClean="0">
                <a:latin typeface="Calibri" pitchFamily="34" charset="0"/>
                <a:cs typeface="Calibri" pitchFamily="34" charset="0"/>
              </a:rPr>
              <a:t> </a:t>
            </a:r>
            <a:r>
              <a:rPr lang="en-US" dirty="0">
                <a:latin typeface="Calibri" pitchFamily="34" charset="0"/>
                <a:cs typeface="Calibri" pitchFamily="34" charset="0"/>
              </a:rPr>
              <a:t>literature, and philosophy. Nor did they leave </a:t>
            </a:r>
            <a:r>
              <a:rPr lang="en-US" dirty="0" smtClean="0">
                <a:latin typeface="Calibri" pitchFamily="34" charset="0"/>
                <a:cs typeface="Calibri" pitchFamily="34" charset="0"/>
              </a:rPr>
              <a:t>much</a:t>
            </a:r>
          </a:p>
          <a:p>
            <a:pPr marL="68580" indent="0">
              <a:buNone/>
            </a:pPr>
            <a:r>
              <a:rPr lang="en-US" dirty="0" smtClean="0">
                <a:latin typeface="Calibri" pitchFamily="34" charset="0"/>
                <a:cs typeface="Calibri" pitchFamily="34" charset="0"/>
              </a:rPr>
              <a:t> </a:t>
            </a:r>
            <a:r>
              <a:rPr lang="en-US" dirty="0">
                <a:latin typeface="Calibri" pitchFamily="34" charset="0"/>
                <a:cs typeface="Calibri" pitchFamily="34" charset="0"/>
              </a:rPr>
              <a:t>architecture. The Spartan leadership </a:t>
            </a:r>
            <a:r>
              <a:rPr lang="en-US" dirty="0">
                <a:solidFill>
                  <a:schemeClr val="accent6"/>
                </a:solidFill>
                <a:latin typeface="Calibri" pitchFamily="34" charset="0"/>
                <a:cs typeface="Calibri" pitchFamily="34" charset="0"/>
              </a:rPr>
              <a:t>regarded most </a:t>
            </a:r>
            <a:r>
              <a:rPr lang="en-US" dirty="0" smtClean="0">
                <a:solidFill>
                  <a:schemeClr val="accent6"/>
                </a:solidFill>
                <a:latin typeface="Calibri" pitchFamily="34" charset="0"/>
                <a:cs typeface="Calibri" pitchFamily="34" charset="0"/>
              </a:rPr>
              <a:t>aspects</a:t>
            </a:r>
          </a:p>
          <a:p>
            <a:pPr marL="68580" indent="0">
              <a:buNone/>
            </a:pPr>
            <a:r>
              <a:rPr lang="en-US" dirty="0" smtClean="0">
                <a:solidFill>
                  <a:schemeClr val="accent6"/>
                </a:solidFill>
                <a:latin typeface="Calibri" pitchFamily="34" charset="0"/>
                <a:cs typeface="Calibri" pitchFamily="34" charset="0"/>
              </a:rPr>
              <a:t> </a:t>
            </a:r>
            <a:r>
              <a:rPr lang="en-US" dirty="0">
                <a:solidFill>
                  <a:schemeClr val="accent6"/>
                </a:solidFill>
                <a:latin typeface="Calibri" pitchFamily="34" charset="0"/>
                <a:cs typeface="Calibri" pitchFamily="34" charset="0"/>
              </a:rPr>
              <a:t>of culture as frivolous and possibly corrupting.</a:t>
            </a:r>
          </a:p>
          <a:p>
            <a:endParaRPr lang="en-US" dirty="0">
              <a:solidFill>
                <a:schemeClr val="accent6"/>
              </a:solidFill>
              <a:latin typeface="Calibri" pitchFamily="34" charset="0"/>
              <a:cs typeface="Calibri" pitchFamily="34" charset="0"/>
            </a:endParaRPr>
          </a:p>
        </p:txBody>
      </p:sp>
    </p:spTree>
    <p:extLst>
      <p:ext uri="{BB962C8B-B14F-4D97-AF65-F5344CB8AC3E}">
        <p14:creationId xmlns:p14="http://schemas.microsoft.com/office/powerpoint/2010/main" val="229363622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1524000" y="1472148"/>
            <a:ext cx="6471592"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effectLst/>
                <a:latin typeface="Calibri" pitchFamily="34" charset="0"/>
                <a:ea typeface="Times New Roman" pitchFamily="18" charset="0"/>
                <a:cs typeface="Arial" pitchFamily="34" charset="0"/>
              </a:rPr>
              <a:t>Only in Athens, and only for a short time, </a:t>
            </a:r>
            <a:r>
              <a:rPr kumimoji="0" lang="en-US" sz="2000" b="0" i="0" u="none" strike="noStrike" cap="none" normalizeH="0" baseline="0" dirty="0" smtClean="0">
                <a:ln>
                  <a:noFill/>
                </a:ln>
                <a:solidFill>
                  <a:schemeClr val="accent6"/>
                </a:solidFill>
                <a:effectLst/>
                <a:latin typeface="Calibri" pitchFamily="34" charset="0"/>
                <a:ea typeface="Times New Roman" pitchFamily="18" charset="0"/>
                <a:cs typeface="Arial" pitchFamily="34" charset="0"/>
              </a:rPr>
              <a:t>"rule by many" meant that all citizens had to be willing to take an active part in government. </a:t>
            </a:r>
            <a:r>
              <a:rPr kumimoji="0" lang="en-US" sz="2000" b="0" i="0" u="none" strike="noStrike" cap="none" normalizeH="0" baseline="0" dirty="0" smtClean="0">
                <a:ln>
                  <a:noFill/>
                </a:ln>
                <a:effectLst/>
                <a:latin typeface="Calibri" pitchFamily="34" charset="0"/>
                <a:ea typeface="Times New Roman" pitchFamily="18" charset="0"/>
                <a:cs typeface="Arial" pitchFamily="34" charset="0"/>
              </a:rPr>
              <a:t>That was the law.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effectLst/>
                <a:latin typeface="Calibri" pitchFamily="34" charset="0"/>
                <a:ea typeface="Times New Roman" pitchFamily="18" charset="0"/>
                <a:cs typeface="Arial" pitchFamily="34" charset="0"/>
              </a:rPr>
              <a:t>Each year, </a:t>
            </a:r>
            <a:r>
              <a:rPr kumimoji="0" lang="en-US" sz="2000" b="0" i="0" u="none" strike="noStrike" cap="none" normalizeH="0" baseline="0" dirty="0" smtClean="0">
                <a:ln>
                  <a:noFill/>
                </a:ln>
                <a:solidFill>
                  <a:schemeClr val="accent6"/>
                </a:solidFill>
                <a:effectLst/>
                <a:latin typeface="Calibri" pitchFamily="34" charset="0"/>
                <a:ea typeface="Times New Roman" pitchFamily="18" charset="0"/>
                <a:cs typeface="Arial" pitchFamily="34" charset="0"/>
              </a:rPr>
              <a:t>500 names </a:t>
            </a:r>
            <a:r>
              <a:rPr kumimoji="0" lang="en-US" sz="2000" b="0" i="0" u="none" strike="noStrike" cap="none" normalizeH="0" baseline="0" dirty="0" smtClean="0">
                <a:ln>
                  <a:noFill/>
                </a:ln>
                <a:effectLst/>
                <a:latin typeface="Calibri" pitchFamily="34" charset="0"/>
                <a:ea typeface="Times New Roman" pitchFamily="18" charset="0"/>
                <a:cs typeface="Arial" pitchFamily="34" charset="0"/>
              </a:rPr>
              <a:t>were drawn from all the citizens of Athens. Those 500 citizens had to serve for one year as the </a:t>
            </a:r>
            <a:r>
              <a:rPr kumimoji="0" lang="en-US" sz="2000" b="0" i="0" u="none" strike="noStrike" cap="none" normalizeH="0" baseline="0" dirty="0" smtClean="0">
                <a:ln>
                  <a:noFill/>
                </a:ln>
                <a:solidFill>
                  <a:schemeClr val="accent6"/>
                </a:solidFill>
                <a:effectLst/>
                <a:latin typeface="Calibri" pitchFamily="34" charset="0"/>
                <a:ea typeface="Times New Roman" pitchFamily="18" charset="0"/>
                <a:cs typeface="Arial" pitchFamily="34" charset="0"/>
              </a:rPr>
              <a:t>law makers </a:t>
            </a:r>
            <a:r>
              <a:rPr kumimoji="0" lang="en-US" sz="2000" b="0" i="0" u="none" strike="noStrike" cap="none" normalizeH="0" baseline="0" dirty="0" smtClean="0">
                <a:ln>
                  <a:noFill/>
                </a:ln>
                <a:effectLst/>
                <a:latin typeface="Calibri" pitchFamily="34" charset="0"/>
                <a:ea typeface="Times New Roman" pitchFamily="18" charset="0"/>
                <a:cs typeface="Arial" pitchFamily="34" charset="0"/>
              </a:rPr>
              <a:t>of ancient Athens.  </a:t>
            </a:r>
            <a:endParaRPr kumimoji="0" lang="en-US" sz="20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1" i="1" u="none" strike="noStrike" cap="none" normalizeH="0" baseline="0" dirty="0" smtClean="0">
              <a:ln>
                <a:noFill/>
              </a:ln>
              <a:effectLst/>
              <a:latin typeface="Calibri"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dirty="0" smtClean="0">
                <a:ln>
                  <a:noFill/>
                </a:ln>
                <a:effectLst/>
                <a:latin typeface="Calibri" pitchFamily="34" charset="0"/>
                <a:ea typeface="Times New Roman" pitchFamily="18" charset="0"/>
                <a:cs typeface="Arial" pitchFamily="34" charset="0"/>
              </a:rPr>
              <a:t>All</a:t>
            </a:r>
            <a:r>
              <a:rPr kumimoji="0" lang="en-US" sz="2000" b="0" i="0" u="none" strike="noStrike" cap="none" normalizeH="0" baseline="0" dirty="0" smtClean="0">
                <a:ln>
                  <a:noFill/>
                </a:ln>
                <a:effectLst/>
                <a:latin typeface="Calibri" pitchFamily="34" charset="0"/>
                <a:ea typeface="Times New Roman" pitchFamily="18" charset="0"/>
                <a:cs typeface="Arial" pitchFamily="34" charset="0"/>
              </a:rPr>
              <a:t> citizens of Athens were required to vote on any new law that this body of 500 citizens created. One man, one vote, majority ruled. Women, children, and slaves were not citizens, and thus could not vote. </a:t>
            </a:r>
            <a:endParaRPr kumimoji="0" lang="en-US" sz="2000" b="0" i="0" u="none" strike="noStrike" cap="none" normalizeH="0" baseline="0" dirty="0" smtClean="0">
              <a:ln>
                <a:noFill/>
              </a:ln>
              <a:effectLst/>
              <a:latin typeface="Arial" pitchFamily="34" charset="0"/>
              <a:cs typeface="Arial" pitchFamily="34" charset="0"/>
            </a:endParaRPr>
          </a:p>
        </p:txBody>
      </p:sp>
      <p:sp>
        <p:nvSpPr>
          <p:cNvPr id="3" name="TextBox 2"/>
          <p:cNvSpPr txBox="1"/>
          <p:nvPr/>
        </p:nvSpPr>
        <p:spPr>
          <a:xfrm>
            <a:off x="838200" y="710625"/>
            <a:ext cx="3505200" cy="584775"/>
          </a:xfrm>
          <a:prstGeom prst="rect">
            <a:avLst/>
          </a:prstGeom>
          <a:noFill/>
        </p:spPr>
        <p:txBody>
          <a:bodyPr wrap="square" rtlCol="1">
            <a:spAutoFit/>
          </a:bodyPr>
          <a:lstStyle/>
          <a:p>
            <a:r>
              <a:rPr lang="en-US" sz="3200" b="1" dirty="0" smtClean="0"/>
              <a:t>IN ATHENS:</a:t>
            </a:r>
            <a:endParaRPr lang="ar-JO" sz="3200" b="1" dirty="0"/>
          </a:p>
        </p:txBody>
      </p:sp>
    </p:spTree>
    <p:extLst>
      <p:ext uri="{BB962C8B-B14F-4D97-AF65-F5344CB8AC3E}">
        <p14:creationId xmlns:p14="http://schemas.microsoft.com/office/powerpoint/2010/main" val="642486260"/>
      </p:ext>
    </p:extLst>
  </p:cSld>
  <p:clrMapOvr>
    <a:masterClrMapping/>
  </p:clrMapOvr>
  <p:transition>
    <p:checke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Spartan and </a:t>
            </a:r>
            <a:r>
              <a:rPr lang="en-US" dirty="0" err="1" smtClean="0"/>
              <a:t>athenian</a:t>
            </a:r>
            <a:r>
              <a:rPr lang="en-US" dirty="0" smtClean="0"/>
              <a:t> women:</a:t>
            </a:r>
            <a:endParaRPr lang="en-US" dirty="0"/>
          </a:p>
        </p:txBody>
      </p:sp>
      <p:sp>
        <p:nvSpPr>
          <p:cNvPr id="3" name="Content Placeholder 2"/>
          <p:cNvSpPr>
            <a:spLocks noGrp="1"/>
          </p:cNvSpPr>
          <p:nvPr>
            <p:ph idx="1"/>
          </p:nvPr>
        </p:nvSpPr>
        <p:spPr>
          <a:xfrm>
            <a:off x="685800" y="1752600"/>
            <a:ext cx="7772400" cy="4419600"/>
          </a:xfrm>
        </p:spPr>
        <p:txBody>
          <a:bodyPr>
            <a:normAutofit/>
          </a:bodyPr>
          <a:lstStyle/>
          <a:p>
            <a:r>
              <a:rPr lang="en-US" sz="2400" dirty="0"/>
              <a:t>"With it or on it." We've all heard that Spartan mothers said it while giving their sons shields before their first battle. With it = victorious hero; on it = fallen hero; without it = coward</a:t>
            </a:r>
            <a:r>
              <a:rPr lang="en-US" sz="2400" dirty="0" smtClean="0"/>
              <a:t>.</a:t>
            </a:r>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2400" y="3276600"/>
            <a:ext cx="4399026" cy="22347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38919035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a:t>WHY SPARTAN WOMEN WERE MORE DOMINANT IN SOCIETY THAN THEIR ATHENIAN </a:t>
            </a:r>
            <a:r>
              <a:rPr lang="en-US" sz="2400" b="1" dirty="0" smtClean="0"/>
              <a:t>SISTERS?</a:t>
            </a:r>
            <a:r>
              <a:rPr lang="en-US" sz="2400" dirty="0"/>
              <a:t/>
            </a:r>
            <a:br>
              <a:rPr lang="en-US" sz="2400" dirty="0"/>
            </a:br>
            <a:endParaRPr lang="en-US" sz="2400" dirty="0"/>
          </a:p>
        </p:txBody>
      </p:sp>
      <p:sp>
        <p:nvSpPr>
          <p:cNvPr id="10" name="Content Placeholder 9"/>
          <p:cNvSpPr>
            <a:spLocks noGrp="1"/>
          </p:cNvSpPr>
          <p:nvPr>
            <p:ph idx="1"/>
          </p:nvPr>
        </p:nvSpPr>
        <p:spPr>
          <a:xfrm>
            <a:off x="609600" y="1447800"/>
            <a:ext cx="8077200" cy="4190999"/>
          </a:xfrm>
        </p:spPr>
        <p:txBody>
          <a:bodyPr>
            <a:noAutofit/>
          </a:bodyPr>
          <a:lstStyle/>
          <a:p>
            <a:pPr lvl="0"/>
            <a:r>
              <a:rPr lang="en-US" sz="2200" dirty="0" smtClean="0"/>
              <a:t>Girls </a:t>
            </a:r>
            <a:r>
              <a:rPr lang="en-US" sz="2200" dirty="0"/>
              <a:t>were given a </a:t>
            </a:r>
            <a:r>
              <a:rPr lang="en-US" sz="2200" dirty="0">
                <a:solidFill>
                  <a:schemeClr val="accent6"/>
                </a:solidFill>
              </a:rPr>
              <a:t>good education </a:t>
            </a:r>
            <a:r>
              <a:rPr lang="en-US" sz="2200" dirty="0"/>
              <a:t>in both the arts and athletics. </a:t>
            </a:r>
          </a:p>
          <a:p>
            <a:pPr lvl="0"/>
            <a:r>
              <a:rPr lang="en-US" sz="2200" dirty="0"/>
              <a:t>Women were </a:t>
            </a:r>
            <a:r>
              <a:rPr lang="en-US" sz="2200" dirty="0">
                <a:solidFill>
                  <a:schemeClr val="accent6"/>
                </a:solidFill>
              </a:rPr>
              <a:t>encouraged to develop their intellect</a:t>
            </a:r>
            <a:r>
              <a:rPr lang="en-US" sz="2200" dirty="0"/>
              <a:t>. </a:t>
            </a:r>
          </a:p>
          <a:p>
            <a:pPr lvl="0"/>
            <a:r>
              <a:rPr lang="en-US" sz="2200" dirty="0"/>
              <a:t>Women </a:t>
            </a:r>
            <a:r>
              <a:rPr lang="en-US" sz="2200" dirty="0">
                <a:solidFill>
                  <a:schemeClr val="accent6"/>
                </a:solidFill>
              </a:rPr>
              <a:t>owned</a:t>
            </a:r>
            <a:r>
              <a:rPr lang="en-US" sz="2200" dirty="0"/>
              <a:t> more than a </a:t>
            </a:r>
            <a:r>
              <a:rPr lang="en-US" sz="2200" dirty="0">
                <a:solidFill>
                  <a:schemeClr val="accent6"/>
                </a:solidFill>
              </a:rPr>
              <a:t>third of the land</a:t>
            </a:r>
            <a:r>
              <a:rPr lang="en-US" sz="2200" dirty="0"/>
              <a:t>. </a:t>
            </a:r>
          </a:p>
          <a:p>
            <a:pPr lvl="0"/>
            <a:r>
              <a:rPr lang="en-US" sz="2200" dirty="0"/>
              <a:t>There was less difference in age between husbands and wives, and girls in Sparta </a:t>
            </a:r>
            <a:r>
              <a:rPr lang="en-US" sz="2200" dirty="0">
                <a:solidFill>
                  <a:schemeClr val="accent6"/>
                </a:solidFill>
              </a:rPr>
              <a:t>married at a later age </a:t>
            </a:r>
            <a:r>
              <a:rPr lang="en-US" sz="2200" dirty="0"/>
              <a:t>than their sisters in Athens. </a:t>
            </a:r>
          </a:p>
          <a:p>
            <a:pPr lvl="0"/>
            <a:r>
              <a:rPr lang="en-US" sz="2200" dirty="0"/>
              <a:t> Husbands spent most of their time with other men in the military barracks; since the </a:t>
            </a:r>
            <a:r>
              <a:rPr lang="en-US" sz="2200" dirty="0">
                <a:solidFill>
                  <a:schemeClr val="accent6"/>
                </a:solidFill>
              </a:rPr>
              <a:t>men were rarely home</a:t>
            </a:r>
            <a:r>
              <a:rPr lang="en-US" sz="2200" dirty="0"/>
              <a:t>, the women were free to take charge of almost everything outside of the army. </a:t>
            </a:r>
          </a:p>
          <a:p>
            <a:r>
              <a:rPr lang="en-US" sz="2200" dirty="0"/>
              <a:t>Mothers reared their sons until age 7 and </a:t>
            </a:r>
            <a:r>
              <a:rPr lang="en-US" sz="2200" dirty="0">
                <a:solidFill>
                  <a:schemeClr val="accent6"/>
                </a:solidFill>
              </a:rPr>
              <a:t>then society took over</a:t>
            </a:r>
            <a:r>
              <a:rPr lang="en-US" sz="2200" dirty="0"/>
              <a:t>.  Fathers played little or no role in child care. </a:t>
            </a:r>
          </a:p>
        </p:txBody>
      </p:sp>
    </p:spTree>
    <p:extLst>
      <p:ext uri="{BB962C8B-B14F-4D97-AF65-F5344CB8AC3E}">
        <p14:creationId xmlns:p14="http://schemas.microsoft.com/office/powerpoint/2010/main" val="210557087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914400" y="1409343"/>
            <a:ext cx="673028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
                <a:schemeClr val="accent1"/>
              </a:buClr>
              <a:buSzTx/>
              <a:buFont typeface="Wingdings" pitchFamily="2" charset="2"/>
              <a:buChar char="Ø"/>
              <a:tabLst/>
            </a:pPr>
            <a:r>
              <a:rPr kumimoji="0" lang="en-US" sz="2000" b="0" i="0" u="none" strike="noStrike" cap="none" normalizeH="0" baseline="0" dirty="0" smtClean="0">
                <a:ln>
                  <a:noFill/>
                </a:ln>
                <a:effectLst/>
                <a:latin typeface="Arial" pitchFamily="34" charset="0"/>
                <a:ea typeface="Calibri" pitchFamily="34" charset="0"/>
                <a:cs typeface="Arial" pitchFamily="34" charset="0"/>
              </a:rPr>
              <a:t>  the capital</a:t>
            </a:r>
            <a:r>
              <a:rPr kumimoji="0" lang="en-US" sz="2000" b="0" i="0" u="none" strike="noStrike" cap="none" normalizeH="0" dirty="0" smtClean="0">
                <a:ln>
                  <a:noFill/>
                </a:ln>
                <a:effectLst/>
                <a:latin typeface="Arial" pitchFamily="34" charset="0"/>
                <a:ea typeface="Calibri" pitchFamily="34" charset="0"/>
                <a:cs typeface="Arial" pitchFamily="34" charset="0"/>
              </a:rPr>
              <a:t> </a:t>
            </a:r>
            <a:r>
              <a:rPr kumimoji="0" lang="en-US" sz="2000" b="0" i="0" u="none" strike="noStrike" cap="none" normalizeH="0" baseline="0" dirty="0" smtClean="0">
                <a:ln>
                  <a:noFill/>
                </a:ln>
                <a:effectLst/>
                <a:latin typeface="Arial" pitchFamily="34" charset="0"/>
                <a:ea typeface="Calibri" pitchFamily="34" charset="0"/>
                <a:cs typeface="Arial" pitchFamily="34" charset="0"/>
              </a:rPr>
              <a:t>and largest city of Greece,</a:t>
            </a:r>
            <a:r>
              <a:rPr kumimoji="0" lang="en-US" sz="2000" b="0" i="0" u="none" strike="noStrike" cap="none" normalizeH="0" dirty="0" smtClean="0">
                <a:ln>
                  <a:noFill/>
                </a:ln>
                <a:effectLst/>
                <a:latin typeface="Arial" pitchFamily="34" charset="0"/>
                <a:ea typeface="Calibri" pitchFamily="34" charset="0"/>
                <a:cs typeface="Arial" pitchFamily="34" charset="0"/>
              </a:rPr>
              <a:t> it is </a:t>
            </a:r>
            <a:r>
              <a:rPr kumimoji="0" lang="en-US" sz="2000" b="0" i="0" u="none" strike="noStrike" cap="none" normalizeH="0" baseline="0" dirty="0" smtClean="0">
                <a:ln>
                  <a:noFill/>
                </a:ln>
                <a:effectLst/>
                <a:latin typeface="Arial" pitchFamily="34" charset="0"/>
                <a:ea typeface="Calibri" pitchFamily="34" charset="0"/>
                <a:cs typeface="Arial" pitchFamily="34" charset="0"/>
              </a:rPr>
              <a:t>one of the world's oldest cities, as its recorded history</a:t>
            </a:r>
            <a:r>
              <a:rPr lang="en-US" sz="2000" dirty="0">
                <a:latin typeface="Arial" pitchFamily="34" charset="0"/>
                <a:ea typeface="Calibri" pitchFamily="34" charset="0"/>
                <a:cs typeface="Arial" pitchFamily="34" charset="0"/>
              </a:rPr>
              <a:t> </a:t>
            </a:r>
            <a:r>
              <a:rPr kumimoji="0" lang="en-US" sz="2000" b="0" i="0" u="none" strike="noStrike" cap="none" normalizeH="0" baseline="0" dirty="0" smtClean="0">
                <a:ln>
                  <a:noFill/>
                </a:ln>
                <a:effectLst/>
                <a:latin typeface="Arial" pitchFamily="34" charset="0"/>
                <a:ea typeface="Calibri" pitchFamily="34" charset="0"/>
                <a:cs typeface="Arial" pitchFamily="34" charset="0"/>
              </a:rPr>
              <a:t>spans around 3,400 years. It is widely referred to as the cradle</a:t>
            </a:r>
            <a:r>
              <a:rPr lang="en-US" sz="2000" dirty="0">
                <a:latin typeface="Arial" pitchFamily="34" charset="0"/>
                <a:ea typeface="Calibri" pitchFamily="34" charset="0"/>
                <a:cs typeface="Arial" pitchFamily="34" charset="0"/>
              </a:rPr>
              <a:t> </a:t>
            </a:r>
            <a:r>
              <a:rPr kumimoji="0" lang="en-US" sz="2000" b="0" i="0" u="none" strike="noStrike" cap="none" normalizeH="0" baseline="0" dirty="0" smtClean="0">
                <a:ln>
                  <a:noFill/>
                </a:ln>
                <a:effectLst/>
                <a:latin typeface="Arial" pitchFamily="34" charset="0"/>
                <a:ea typeface="Calibri" pitchFamily="34" charset="0"/>
                <a:cs typeface="Arial" pitchFamily="34" charset="0"/>
              </a:rPr>
              <a:t>of Western civilization and </a:t>
            </a:r>
            <a:r>
              <a:rPr kumimoji="0" lang="en-US" sz="2000" b="0" i="0" u="none" strike="noStrike" cap="none" normalizeH="0" baseline="0" dirty="0" smtClean="0">
                <a:ln>
                  <a:noFill/>
                </a:ln>
                <a:solidFill>
                  <a:schemeClr val="accent6"/>
                </a:solidFill>
                <a:effectLst/>
                <a:latin typeface="Arial" pitchFamily="34" charset="0"/>
                <a:ea typeface="Calibri" pitchFamily="34" charset="0"/>
                <a:cs typeface="Arial" pitchFamily="34" charset="0"/>
              </a:rPr>
              <a:t>the birthplace of democracy </a:t>
            </a:r>
            <a:r>
              <a:rPr kumimoji="0" lang="en-US" sz="2000" b="0" i="0" u="none" strike="noStrike" cap="none" normalizeH="0" baseline="0" dirty="0" smtClean="0">
                <a:ln>
                  <a:noFill/>
                </a:ln>
                <a:effectLst/>
                <a:latin typeface="Arial" pitchFamily="34" charset="0"/>
                <a:ea typeface="Calibri" pitchFamily="34" charset="0"/>
                <a:cs typeface="Arial" pitchFamily="34" charset="0"/>
              </a:rPr>
              <a:t>, largely due to the impact of its cultural and political achievements during the 5th and 4th centuries BC on the rest of the then known European continent</a:t>
            </a:r>
            <a:r>
              <a:rPr lang="en-US" sz="2000" dirty="0">
                <a:latin typeface="Arial" pitchFamily="34" charset="0"/>
                <a:cs typeface="Arial" pitchFamily="34" charset="0"/>
              </a:rPr>
              <a:t> </a:t>
            </a:r>
            <a:r>
              <a:rPr lang="en-US" sz="2000" dirty="0" smtClean="0">
                <a:latin typeface="Arial" pitchFamily="34" charset="0"/>
                <a:cs typeface="Arial" pitchFamily="34" charset="0"/>
              </a:rPr>
              <a:t>.</a:t>
            </a:r>
            <a:endParaRPr kumimoji="0" lang="en-US" sz="2000" b="0" i="0" u="none" strike="noStrike" cap="none" normalizeH="0" baseline="0" dirty="0" smtClean="0">
              <a:ln>
                <a:noFill/>
              </a:ln>
              <a:effectLst/>
              <a:latin typeface="Arial" pitchFamily="34" charset="0"/>
              <a:cs typeface="Arial" pitchFamily="34" charset="0"/>
            </a:endParaRPr>
          </a:p>
        </p:txBody>
      </p:sp>
      <p:sp>
        <p:nvSpPr>
          <p:cNvPr id="29699" name="Rectangle 3"/>
          <p:cNvSpPr>
            <a:spLocks noChangeArrowheads="1"/>
          </p:cNvSpPr>
          <p:nvPr/>
        </p:nvSpPr>
        <p:spPr bwMode="auto">
          <a:xfrm>
            <a:off x="1676400" y="3810000"/>
            <a:ext cx="5544616"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effectLst/>
                <a:latin typeface="Calibri" pitchFamily="34" charset="0"/>
                <a:ea typeface="Calibri" pitchFamily="34" charset="0"/>
                <a:cs typeface="Arial" pitchFamily="34" charset="0"/>
              </a:rPr>
              <a:t>Athens was the host city of the first modern-day </a:t>
            </a:r>
            <a:r>
              <a:rPr kumimoji="0" lang="en-US" sz="2000" b="1" i="0" u="none" strike="noStrike" cap="none" normalizeH="0" baseline="0" dirty="0" smtClean="0">
                <a:ln>
                  <a:noFill/>
                </a:ln>
                <a:solidFill>
                  <a:schemeClr val="accent6"/>
                </a:solidFill>
                <a:effectLst/>
                <a:latin typeface="Calibri" pitchFamily="34" charset="0"/>
                <a:ea typeface="Calibri" pitchFamily="34" charset="0"/>
                <a:cs typeface="Arial" pitchFamily="34" charset="0"/>
              </a:rPr>
              <a:t>Olympic Games</a:t>
            </a:r>
            <a:r>
              <a:rPr lang="en-US" sz="2000" b="1" dirty="0">
                <a:solidFill>
                  <a:schemeClr val="accent6"/>
                </a:solidFill>
                <a:latin typeface="Calibri" pitchFamily="34" charset="0"/>
                <a:ea typeface="Calibri" pitchFamily="34" charset="0"/>
                <a:cs typeface="Arial" pitchFamily="34" charset="0"/>
              </a:rPr>
              <a:t> </a:t>
            </a:r>
            <a:r>
              <a:rPr kumimoji="0" lang="en-US" sz="2000" b="1" i="0" u="none" strike="noStrike" cap="none" normalizeH="0" baseline="0" dirty="0" smtClean="0">
                <a:ln>
                  <a:noFill/>
                </a:ln>
                <a:effectLst/>
                <a:latin typeface="Calibri" pitchFamily="34" charset="0"/>
                <a:ea typeface="Calibri" pitchFamily="34" charset="0"/>
                <a:cs typeface="Arial" pitchFamily="34" charset="0"/>
              </a:rPr>
              <a:t>in 1896, and 108 years later it welcomed home the 2004 Summer Olympics</a:t>
            </a:r>
            <a:r>
              <a:rPr lang="en-US" sz="2000" b="1" dirty="0" smtClean="0">
                <a:latin typeface="Calibri" pitchFamily="34" charset="0"/>
                <a:ea typeface="Calibri" pitchFamily="34" charset="0"/>
                <a:cs typeface="Arial" pitchFamily="34" charset="0"/>
              </a:rPr>
              <a:t>.</a:t>
            </a:r>
            <a:endParaRPr kumimoji="0" lang="en-US" sz="2000" b="1" i="0" u="none" strike="noStrike" cap="none" normalizeH="0" baseline="0" dirty="0" smtClean="0">
              <a:ln>
                <a:noFill/>
              </a:ln>
              <a:effectLst/>
              <a:latin typeface="Arial" pitchFamily="34" charset="0"/>
              <a:cs typeface="Arial" pitchFamily="34" charset="0"/>
            </a:endParaRPr>
          </a:p>
        </p:txBody>
      </p:sp>
      <p:sp>
        <p:nvSpPr>
          <p:cNvPr id="4" name="TextBox 3"/>
          <p:cNvSpPr txBox="1"/>
          <p:nvPr/>
        </p:nvSpPr>
        <p:spPr>
          <a:xfrm>
            <a:off x="990600" y="572869"/>
            <a:ext cx="3352800" cy="646331"/>
          </a:xfrm>
          <a:prstGeom prst="rect">
            <a:avLst/>
          </a:prstGeom>
          <a:noFill/>
        </p:spPr>
        <p:txBody>
          <a:bodyPr wrap="square" rtlCol="1">
            <a:spAutoFit/>
          </a:bodyPr>
          <a:lstStyle/>
          <a:p>
            <a:r>
              <a:rPr lang="en-US" sz="3600" dirty="0" smtClean="0"/>
              <a:t>ATHENS:</a:t>
            </a:r>
            <a:endParaRPr lang="ar-JO" sz="3600" dirty="0"/>
          </a:p>
        </p:txBody>
      </p:sp>
    </p:spTree>
    <p:extLst>
      <p:ext uri="{BB962C8B-B14F-4D97-AF65-F5344CB8AC3E}">
        <p14:creationId xmlns:p14="http://schemas.microsoft.com/office/powerpoint/2010/main" val="927707569"/>
      </p:ext>
    </p:extLst>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greeka.com/greece-maps/ancient-greece-ma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7747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7338099"/>
      </p:ext>
    </p:extLst>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1676400" y="838200"/>
            <a:ext cx="5562600" cy="42780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0" u="sng" strike="noStrike" cap="none" normalizeH="0" baseline="0" dirty="0" smtClean="0">
                <a:ln>
                  <a:noFill/>
                </a:ln>
                <a:effectLst/>
                <a:latin typeface="Calibri" pitchFamily="34" charset="0"/>
                <a:ea typeface="Calibri" pitchFamily="34" charset="0"/>
                <a:cs typeface="Arial" pitchFamily="34" charset="0"/>
              </a:rPr>
              <a:t>Religion: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Ancient Greek theology</a:t>
            </a:r>
            <a:r>
              <a:rPr lang="en-US" sz="2400" dirty="0">
                <a:latin typeface="Calibri" pitchFamily="34" charset="0"/>
                <a:ea typeface="Calibri" pitchFamily="34" charset="0"/>
                <a:cs typeface="Arial" pitchFamily="34" charset="0"/>
              </a:rPr>
              <a:t> </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was based on </a:t>
            </a:r>
            <a:r>
              <a:rPr kumimoji="0" lang="en-US" sz="2400" b="0" i="0" u="none" strike="noStrike" cap="none" normalizeH="0" baseline="0" dirty="0" smtClean="0">
                <a:ln>
                  <a:noFill/>
                </a:ln>
                <a:solidFill>
                  <a:schemeClr val="accent6"/>
                </a:solidFill>
                <a:effectLst/>
                <a:latin typeface="Calibri" pitchFamily="34" charset="0"/>
                <a:ea typeface="Calibri" pitchFamily="34" charset="0"/>
                <a:cs typeface="Arial" pitchFamily="34" charset="0"/>
              </a:rPr>
              <a:t>polytheism</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 that is, the assumption that there were many gods and goddesses. There was a hierarchy of deities, with Zeus</a:t>
            </a:r>
            <a:r>
              <a:rPr lang="en-US" sz="2400" dirty="0">
                <a:latin typeface="Calibri" pitchFamily="34" charset="0"/>
                <a:ea typeface="Calibri" pitchFamily="34" charset="0"/>
                <a:cs typeface="Arial" pitchFamily="34" charset="0"/>
              </a:rPr>
              <a:t>,</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the king of the gods, having a level of control over all the others, although he was not omnipotent</a:t>
            </a: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While being immortal, the gods were not all powerful. They had to obey </a:t>
            </a:r>
            <a:r>
              <a:rPr kumimoji="0" lang="en-US" sz="2400" b="0" i="0" u="none" strike="noStrike" cap="none" normalizeH="0" baseline="0" dirty="0" smtClean="0">
                <a:ln>
                  <a:noFill/>
                </a:ln>
                <a:solidFill>
                  <a:schemeClr val="accent6"/>
                </a:solidFill>
                <a:effectLst/>
                <a:latin typeface="Calibri" pitchFamily="34" charset="0"/>
                <a:ea typeface="Calibri" pitchFamily="34" charset="0"/>
                <a:cs typeface="Arial" pitchFamily="34" charset="0"/>
              </a:rPr>
              <a:t>fate, which overrode all.</a:t>
            </a:r>
            <a:endParaRPr kumimoji="0" lang="en-US" sz="2400" b="0" i="0" u="none" strike="noStrike" cap="none" normalizeH="0" baseline="0" dirty="0" smtClean="0">
              <a:ln>
                <a:noFill/>
              </a:ln>
              <a:solidFill>
                <a:schemeClr val="accent6"/>
              </a:solidFill>
              <a:effectLst/>
              <a:latin typeface="Arial" pitchFamily="34" charset="0"/>
              <a:cs typeface="Arial" pitchFamily="34" charset="0"/>
            </a:endParaRPr>
          </a:p>
        </p:txBody>
      </p:sp>
    </p:spTree>
    <p:extLst>
      <p:ext uri="{BB962C8B-B14F-4D97-AF65-F5344CB8AC3E}">
        <p14:creationId xmlns:p14="http://schemas.microsoft.com/office/powerpoint/2010/main" val="698264300"/>
      </p:ext>
    </p:extLst>
  </p:cSld>
  <p:clrMapOvr>
    <a:masterClrMapping/>
  </p:clrMapOvr>
  <p:transition>
    <p:pull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1450504" y="1295400"/>
            <a:ext cx="6093296"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accent1"/>
              </a:buClr>
              <a:buSzTx/>
              <a:buFont typeface="Wingdings" pitchFamily="2" charset="2"/>
              <a:buChar char="Ø"/>
              <a:tabLst/>
            </a:pPr>
            <a:endParaRPr kumimoji="0" lang="en-US" sz="2000" b="1" i="0" u="sng"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
                <a:schemeClr val="accent1"/>
              </a:buClr>
              <a:buSzTx/>
              <a:buFont typeface="Wingdings" pitchFamily="2" charset="2"/>
              <a:buChar char="Ø"/>
              <a:tabLst/>
            </a:pPr>
            <a:r>
              <a:rPr kumimoji="0" lang="en-US" sz="2000" b="0" i="0" u="none" strike="noStrike" cap="none" normalizeH="0" baseline="0" dirty="0" smtClean="0">
                <a:ln>
                  <a:noFill/>
                </a:ln>
                <a:effectLst/>
                <a:latin typeface="Tahoma" pitchFamily="34" charset="0"/>
                <a:ea typeface="Calibri" pitchFamily="34" charset="0"/>
                <a:cs typeface="Tahoma" pitchFamily="34" charset="0"/>
              </a:rPr>
              <a:t>  After the Golden Age, in 431 </a:t>
            </a:r>
            <a:r>
              <a:rPr kumimoji="0" lang="en-US" sz="2000" b="0" i="0" u="none" strike="noStrike" cap="none" normalizeH="0" baseline="0" dirty="0" smtClean="0">
                <a:ln>
                  <a:noFill/>
                </a:ln>
                <a:solidFill>
                  <a:schemeClr val="accent6"/>
                </a:solidFill>
                <a:effectLst/>
                <a:latin typeface="Tahoma" pitchFamily="34" charset="0"/>
                <a:ea typeface="Calibri" pitchFamily="34" charset="0"/>
                <a:cs typeface="Tahoma" pitchFamily="34" charset="0"/>
              </a:rPr>
              <a:t>BC Sparta declared war on Athens </a:t>
            </a:r>
            <a:r>
              <a:rPr kumimoji="0" lang="en-US" sz="2000" b="0" i="0" u="none" strike="noStrike" cap="none" normalizeH="0" baseline="0" dirty="0" smtClean="0">
                <a:ln>
                  <a:noFill/>
                </a:ln>
                <a:effectLst/>
                <a:latin typeface="Tahoma" pitchFamily="34" charset="0"/>
                <a:ea typeface="Calibri" pitchFamily="34" charset="0"/>
                <a:cs typeface="Tahoma" pitchFamily="34" charset="0"/>
              </a:rPr>
              <a:t>and after many years of fighting, Athens was finally defeated. The Peloponnesian War, as it was called, had weakened most of Greece, enabling Philip II of Macedonia to subdue the majority of the Greek states, including Attica. Later, Philip's son, </a:t>
            </a:r>
            <a:r>
              <a:rPr kumimoji="0" lang="en-US" sz="2000" b="1" i="0" u="none" strike="noStrike" cap="none" normalizeH="0" baseline="0" dirty="0" smtClean="0">
                <a:ln>
                  <a:noFill/>
                </a:ln>
                <a:solidFill>
                  <a:schemeClr val="accent6"/>
                </a:solidFill>
                <a:effectLst/>
                <a:latin typeface="Tahoma" pitchFamily="34" charset="0"/>
                <a:ea typeface="Calibri" pitchFamily="34" charset="0"/>
                <a:cs typeface="Tahoma" pitchFamily="34" charset="0"/>
              </a:rPr>
              <a:t>Alexander the Great</a:t>
            </a:r>
            <a:r>
              <a:rPr kumimoji="0" lang="en-US" sz="2000" b="0" i="0" u="none" strike="noStrike" cap="none" normalizeH="0" baseline="0" dirty="0" smtClean="0">
                <a:ln>
                  <a:noFill/>
                </a:ln>
                <a:solidFill>
                  <a:schemeClr val="accent6"/>
                </a:solidFill>
                <a:effectLst/>
                <a:latin typeface="Tahoma" pitchFamily="34" charset="0"/>
                <a:ea typeface="Calibri" pitchFamily="34" charset="0"/>
                <a:cs typeface="Tahoma" pitchFamily="34" charset="0"/>
              </a:rPr>
              <a:t> </a:t>
            </a:r>
            <a:r>
              <a:rPr kumimoji="0" lang="en-US" sz="2000" b="0" i="0" u="none" strike="noStrike" cap="none" normalizeH="0" baseline="0" dirty="0" smtClean="0">
                <a:ln>
                  <a:noFill/>
                </a:ln>
                <a:effectLst/>
                <a:latin typeface="Tahoma" pitchFamily="34" charset="0"/>
                <a:ea typeface="Calibri" pitchFamily="34" charset="0"/>
                <a:cs typeface="Tahoma" pitchFamily="34" charset="0"/>
              </a:rPr>
              <a:t>consolidated all of Greece and established his empire, conquering areas in Africa and the East, spreading the Greek language and culture. During Alexander's reign, Athens remained an intellectual center.</a:t>
            </a:r>
            <a:endParaRPr kumimoji="0" lang="en-US" sz="2000" b="0" i="0" u="none" strike="noStrike" cap="none" normalizeH="0" baseline="0" dirty="0" smtClean="0">
              <a:ln>
                <a:noFill/>
              </a:ln>
              <a:effectLst/>
              <a:latin typeface="Arial" pitchFamily="34" charset="0"/>
              <a:cs typeface="Arial" pitchFamily="34" charset="0"/>
            </a:endParaRPr>
          </a:p>
        </p:txBody>
      </p:sp>
      <p:sp>
        <p:nvSpPr>
          <p:cNvPr id="3" name="Rectangle 2"/>
          <p:cNvSpPr/>
          <p:nvPr/>
        </p:nvSpPr>
        <p:spPr>
          <a:xfrm>
            <a:off x="1283973" y="762000"/>
            <a:ext cx="3059427" cy="584775"/>
          </a:xfrm>
          <a:prstGeom prst="rect">
            <a:avLst/>
          </a:prstGeom>
        </p:spPr>
        <p:txBody>
          <a:bodyPr wrap="none">
            <a:spAutoFit/>
          </a:bodyPr>
          <a:lstStyle/>
          <a:p>
            <a:pPr lvl="0" fontAlgn="base">
              <a:spcBef>
                <a:spcPct val="0"/>
              </a:spcBef>
              <a:spcAft>
                <a:spcPct val="0"/>
              </a:spcAft>
            </a:pPr>
            <a:r>
              <a:rPr lang="en-US" sz="3200" b="1" u="sng" dirty="0" smtClean="0">
                <a:latin typeface="Calibri" pitchFamily="34" charset="0"/>
                <a:ea typeface="Calibri" pitchFamily="34" charset="0"/>
                <a:cs typeface="Arial" pitchFamily="34" charset="0"/>
              </a:rPr>
              <a:t>Macedonian era:</a:t>
            </a:r>
          </a:p>
        </p:txBody>
      </p:sp>
    </p:spTree>
    <p:extLst>
      <p:ext uri="{BB962C8B-B14F-4D97-AF65-F5344CB8AC3E}">
        <p14:creationId xmlns:p14="http://schemas.microsoft.com/office/powerpoint/2010/main" val="182593670"/>
      </p:ext>
    </p:extLst>
  </p:cSld>
  <p:clrMapOvr>
    <a:masterClrMapping/>
  </p:clrMapOvr>
  <p:transition>
    <p:pull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81600" y="304800"/>
            <a:ext cx="3733800" cy="28003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a:xfrm>
            <a:off x="685800" y="609600"/>
            <a:ext cx="7772400" cy="1143000"/>
          </a:xfrm>
        </p:spPr>
        <p:txBody>
          <a:bodyPr/>
          <a:lstStyle/>
          <a:p>
            <a:r>
              <a:rPr lang="en-US" dirty="0" smtClean="0"/>
              <a:t>Spartan lifestyle:		</a:t>
            </a:r>
            <a:endParaRPr lang="en-US" dirty="0"/>
          </a:p>
        </p:txBody>
      </p:sp>
      <p:sp>
        <p:nvSpPr>
          <p:cNvPr id="3" name="Content Placeholder 2"/>
          <p:cNvSpPr>
            <a:spLocks noGrp="1"/>
          </p:cNvSpPr>
          <p:nvPr>
            <p:ph idx="1"/>
          </p:nvPr>
        </p:nvSpPr>
        <p:spPr>
          <a:xfrm>
            <a:off x="533400" y="1905000"/>
            <a:ext cx="7772400" cy="3733800"/>
          </a:xfrm>
        </p:spPr>
        <p:txBody>
          <a:bodyPr/>
          <a:lstStyle/>
          <a:p>
            <a:r>
              <a:rPr lang="en-US" dirty="0"/>
              <a:t>Spartan boys were </a:t>
            </a:r>
            <a:r>
              <a:rPr lang="en-US" dirty="0">
                <a:solidFill>
                  <a:schemeClr val="accent6"/>
                </a:solidFill>
              </a:rPr>
              <a:t>sent to military </a:t>
            </a:r>
            <a:r>
              <a:rPr lang="en-US" dirty="0"/>
              <a:t>school at age 6 or 7. They lived, trained and slept in the barracks of their brotherhood. They were </a:t>
            </a:r>
            <a:r>
              <a:rPr lang="en-US" dirty="0">
                <a:solidFill>
                  <a:schemeClr val="accent6"/>
                </a:solidFill>
              </a:rPr>
              <a:t>taught survival skills </a:t>
            </a:r>
            <a:r>
              <a:rPr lang="en-US" dirty="0"/>
              <a:t>and other skills necessary to be a great soldier. </a:t>
            </a:r>
            <a:endParaRPr lang="en-US" dirty="0" smtClean="0"/>
          </a:p>
          <a:p>
            <a:r>
              <a:rPr lang="en-US" dirty="0"/>
              <a:t>Although students were taught to read and write, those skills were not very important to the ancient Spartans. </a:t>
            </a:r>
            <a:r>
              <a:rPr lang="en-US" dirty="0">
                <a:solidFill>
                  <a:schemeClr val="accent6"/>
                </a:solidFill>
              </a:rPr>
              <a:t>Only warfare mattered</a:t>
            </a:r>
            <a:r>
              <a:rPr lang="en-US" dirty="0"/>
              <a:t>. </a:t>
            </a:r>
            <a:endParaRPr lang="en-US" dirty="0" smtClean="0"/>
          </a:p>
          <a:p>
            <a:r>
              <a:rPr lang="en-US" dirty="0" smtClean="0"/>
              <a:t>The </a:t>
            </a:r>
            <a:r>
              <a:rPr lang="en-US" dirty="0"/>
              <a:t>boys were not fed well, and were told that it was fine to steal food as long as they did not get caught stealing. If they were caught, they were beaten</a:t>
            </a:r>
            <a:r>
              <a:rPr lang="en-US" dirty="0" smtClean="0"/>
              <a:t>. </a:t>
            </a:r>
            <a:r>
              <a:rPr lang="en-US" dirty="0"/>
              <a:t>The boys </a:t>
            </a:r>
            <a:r>
              <a:rPr lang="en-US" dirty="0">
                <a:solidFill>
                  <a:schemeClr val="accent6"/>
                </a:solidFill>
              </a:rPr>
              <a:t>marched without shoes </a:t>
            </a:r>
            <a:r>
              <a:rPr lang="en-US" dirty="0"/>
              <a:t>to make them stronger. </a:t>
            </a:r>
            <a:endParaRPr lang="en-US" dirty="0" smtClean="0"/>
          </a:p>
          <a:p>
            <a:r>
              <a:rPr lang="en-US" dirty="0"/>
              <a:t>Somewhere between the age of 18-20, Spartan males had to pass a difficult test of fitness, military ability, and leadership skills.  Any Spartan male who did not pass these examinations became a </a:t>
            </a:r>
            <a:r>
              <a:rPr lang="en-US" b="1" i="1" dirty="0" err="1"/>
              <a:t>perioikos</a:t>
            </a:r>
            <a:r>
              <a:rPr lang="en-US" dirty="0"/>
              <a:t>. </a:t>
            </a:r>
          </a:p>
        </p:txBody>
      </p:sp>
    </p:spTree>
    <p:extLst>
      <p:ext uri="{BB962C8B-B14F-4D97-AF65-F5344CB8AC3E}">
        <p14:creationId xmlns:p14="http://schemas.microsoft.com/office/powerpoint/2010/main" val="96469375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78400" y="228600"/>
            <a:ext cx="3937000" cy="2362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685800" y="1600200"/>
            <a:ext cx="7772400" cy="3962399"/>
          </a:xfrm>
        </p:spPr>
        <p:txBody>
          <a:bodyPr>
            <a:normAutofit lnSpcReduction="10000"/>
          </a:bodyPr>
          <a:lstStyle/>
          <a:p>
            <a:r>
              <a:rPr lang="en-US" dirty="0"/>
              <a:t>If they passed, they became a </a:t>
            </a:r>
            <a:r>
              <a:rPr lang="en-US" dirty="0">
                <a:solidFill>
                  <a:schemeClr val="accent6"/>
                </a:solidFill>
              </a:rPr>
              <a:t>full citizen</a:t>
            </a:r>
            <a:r>
              <a:rPr lang="en-US" dirty="0"/>
              <a:t> and a Spartan soldier. </a:t>
            </a:r>
            <a:endParaRPr lang="en-US" dirty="0" smtClean="0"/>
          </a:p>
          <a:p>
            <a:r>
              <a:rPr lang="en-US" dirty="0" smtClean="0"/>
              <a:t>Spartan </a:t>
            </a:r>
            <a:r>
              <a:rPr lang="en-US" dirty="0"/>
              <a:t>citizens were </a:t>
            </a:r>
            <a:r>
              <a:rPr lang="en-US" dirty="0">
                <a:solidFill>
                  <a:schemeClr val="accent6"/>
                </a:solidFill>
              </a:rPr>
              <a:t>not allowed to touch money</a:t>
            </a:r>
            <a:r>
              <a:rPr lang="en-US" dirty="0"/>
              <a:t>. That was the job of the middle class. </a:t>
            </a:r>
            <a:endParaRPr lang="en-US" dirty="0" smtClean="0"/>
          </a:p>
          <a:p>
            <a:r>
              <a:rPr lang="en-US" dirty="0" smtClean="0"/>
              <a:t>Spartan </a:t>
            </a:r>
            <a:r>
              <a:rPr lang="en-US" dirty="0"/>
              <a:t>soldiers spent most of their lives with their fellow soldiers. They ate, slept, and continued to train in their brotherhood barracks. Even if they were married, they did not live with their wives and families. </a:t>
            </a:r>
            <a:r>
              <a:rPr lang="en-US" dirty="0">
                <a:solidFill>
                  <a:schemeClr val="accent6"/>
                </a:solidFill>
              </a:rPr>
              <a:t>They lived in the barracks</a:t>
            </a:r>
            <a:r>
              <a:rPr lang="en-US" dirty="0" smtClean="0">
                <a:solidFill>
                  <a:schemeClr val="accent6"/>
                </a:solidFill>
              </a:rPr>
              <a:t>.</a:t>
            </a:r>
          </a:p>
          <a:p>
            <a:r>
              <a:rPr lang="en-US" dirty="0" smtClean="0"/>
              <a:t> </a:t>
            </a:r>
            <a:r>
              <a:rPr lang="en-US" dirty="0"/>
              <a:t>Military service did not end until a Spartan male reached the age of 60. </a:t>
            </a:r>
            <a:r>
              <a:rPr lang="en-US" dirty="0">
                <a:solidFill>
                  <a:schemeClr val="accent6"/>
                </a:solidFill>
              </a:rPr>
              <a:t>At age 60</a:t>
            </a:r>
            <a:r>
              <a:rPr lang="en-US" dirty="0"/>
              <a:t>, a Spartan soldier could retire and live in their home with their family. </a:t>
            </a:r>
          </a:p>
          <a:p>
            <a:r>
              <a:rPr lang="en-US" dirty="0"/>
              <a:t>Known to be </a:t>
            </a:r>
            <a:r>
              <a:rPr lang="en-US" dirty="0">
                <a:solidFill>
                  <a:schemeClr val="accent6"/>
                </a:solidFill>
              </a:rPr>
              <a:t>descendants of Hercules </a:t>
            </a:r>
            <a:r>
              <a:rPr lang="en-US" dirty="0"/>
              <a:t>himself the Spartans had warrior in their blood.</a:t>
            </a:r>
          </a:p>
        </p:txBody>
      </p:sp>
    </p:spTree>
    <p:extLst>
      <p:ext uri="{BB962C8B-B14F-4D97-AF65-F5344CB8AC3E}">
        <p14:creationId xmlns:p14="http://schemas.microsoft.com/office/powerpoint/2010/main" val="382365468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1223864" y="1447800"/>
            <a:ext cx="6624736"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accent1"/>
              </a:buClr>
              <a:buSzTx/>
              <a:buFont typeface="Arial" pitchFamily="34" charset="0"/>
              <a:buChar char="•"/>
              <a:tabLst/>
            </a:pPr>
            <a:r>
              <a:rPr kumimoji="0" lang="en-US" sz="20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a:t>
            </a:r>
            <a:r>
              <a:rPr kumimoji="0" lang="en-US" sz="2000" b="1" i="0" u="sng"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Purpose</a:t>
            </a:r>
            <a:r>
              <a:rPr kumimoji="0" lang="en-US" sz="20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p>
          <a:p>
            <a:pPr marL="0" marR="0" lvl="0" indent="0" algn="l" defTabSz="914400" rtl="0" eaLnBrk="0" fontAlgn="base" latinLnBrk="0" hangingPunct="0">
              <a:lnSpc>
                <a:spcPct val="100000"/>
              </a:lnSpc>
              <a:spcBef>
                <a:spcPct val="0"/>
              </a:spcBef>
              <a:spcAft>
                <a:spcPct val="0"/>
              </a:spcAft>
              <a:buClr>
                <a:schemeClr val="accent1"/>
              </a:buClr>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The Athenians wanted their sons to have a "rounded" education so that they would know something about a wide </a:t>
            </a:r>
            <a:br>
              <a:rPr kumimoji="0" lang="en-US" sz="20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br>
            <a:r>
              <a:rPr kumimoji="0" lang="en-US" sz="20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range of subjects and be able to "</a:t>
            </a:r>
            <a:r>
              <a:rPr kumimoji="0" lang="en-US" sz="2000" b="0" i="0" u="none" strike="noStrike" cap="none" normalizeH="0" baseline="0" dirty="0" smtClean="0">
                <a:ln>
                  <a:noFill/>
                </a:ln>
                <a:solidFill>
                  <a:schemeClr val="accent6"/>
                </a:solidFill>
                <a:effectLst/>
                <a:latin typeface="Times New Roman" pitchFamily="18" charset="0"/>
                <a:ea typeface="MS Mincho" pitchFamily="49" charset="-128"/>
                <a:cs typeface="Times New Roman" pitchFamily="18" charset="0"/>
              </a:rPr>
              <a:t>appreciate</a:t>
            </a:r>
            <a:r>
              <a:rPr kumimoji="0" lang="en-US" sz="20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many things.</a:t>
            </a:r>
          </a:p>
          <a:p>
            <a:pPr marL="0" marR="0" lvl="0" indent="0" algn="l" defTabSz="914400" rtl="0" eaLnBrk="0" fontAlgn="base" latinLnBrk="0" hangingPunct="0">
              <a:lnSpc>
                <a:spcPct val="100000"/>
              </a:lnSpc>
              <a:spcBef>
                <a:spcPct val="0"/>
              </a:spcBef>
              <a:spcAft>
                <a:spcPct val="0"/>
              </a:spcAft>
              <a:buClr>
                <a:schemeClr val="accent1"/>
              </a:buClr>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They </a:t>
            </a:r>
            <a:r>
              <a:rPr kumimoji="0" lang="en-US" sz="2000" b="0" i="0" u="none" strike="noStrike" cap="none" normalizeH="0" baseline="0" dirty="0" smtClean="0">
                <a:ln>
                  <a:noFill/>
                </a:ln>
                <a:solidFill>
                  <a:schemeClr val="accent6"/>
                </a:solidFill>
                <a:effectLst/>
                <a:latin typeface="Times New Roman" pitchFamily="18" charset="0"/>
                <a:ea typeface="MS Mincho" pitchFamily="49" charset="-128"/>
                <a:cs typeface="Times New Roman" pitchFamily="18" charset="0"/>
              </a:rPr>
              <a:t>were not concerned with specialization or preparation for any specific job.</a:t>
            </a:r>
            <a:r>
              <a:rPr kumimoji="0" lang="en-US" sz="2000" b="0" i="0" u="none" strike="noStrike" cap="none" normalizeH="0" baseline="0" dirty="0" smtClean="0">
                <a:ln>
                  <a:noFill/>
                </a:ln>
                <a:solidFill>
                  <a:schemeClr val="accent6"/>
                </a:solidFill>
                <a:effectLst/>
                <a:latin typeface="Calibri" pitchFamily="34" charset="0"/>
                <a:ea typeface="Times New Roman" pitchFamily="18" charset="0"/>
                <a:cs typeface="Arial" pitchFamily="34" charset="0"/>
              </a:rPr>
              <a:t> </a:t>
            </a:r>
            <a:endParaRPr kumimoji="0" lang="en-US" sz="2000" b="0" i="0" u="none" strike="noStrike" cap="none" normalizeH="0" baseline="0" dirty="0" smtClean="0">
              <a:ln>
                <a:noFill/>
              </a:ln>
              <a:solidFill>
                <a:schemeClr val="accent6"/>
              </a:solidFill>
              <a:effectLst/>
              <a:latin typeface="Arial" pitchFamily="34" charset="0"/>
              <a:cs typeface="Arial" pitchFamily="34" charset="0"/>
            </a:endParaRPr>
          </a:p>
        </p:txBody>
      </p:sp>
      <p:sp>
        <p:nvSpPr>
          <p:cNvPr id="33794" name="Rectangle 2"/>
          <p:cNvSpPr>
            <a:spLocks noChangeArrowheads="1"/>
          </p:cNvSpPr>
          <p:nvPr/>
        </p:nvSpPr>
        <p:spPr bwMode="auto">
          <a:xfrm>
            <a:off x="1219200" y="3505200"/>
            <a:ext cx="7056784"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accent1"/>
              </a:buClr>
              <a:buSzTx/>
              <a:buFont typeface="Arial" pitchFamily="34" charset="0"/>
              <a:buChar char="•"/>
              <a:tabLst/>
            </a:pPr>
            <a:r>
              <a:rPr lang="en-US" sz="2000" b="1" dirty="0">
                <a:latin typeface="Times New Roman" pitchFamily="18" charset="0"/>
                <a:ea typeface="MS Mincho" pitchFamily="49" charset="-128"/>
                <a:cs typeface="Times New Roman" pitchFamily="18" charset="0"/>
              </a:rPr>
              <a:t> </a:t>
            </a:r>
            <a:r>
              <a:rPr kumimoji="0" lang="en-US" sz="2000" b="1" i="0" u="sng"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Schools</a:t>
            </a:r>
            <a:r>
              <a:rPr kumimoji="0" lang="en-US" sz="2000"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
                <a:schemeClr val="accent1"/>
              </a:buClr>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 most boys went to school roughly from age 7 to age 14 (girls stayed at home and learned the skills of housekeeping and motherhood, but some families hired </a:t>
            </a:r>
            <a:r>
              <a:rPr kumimoji="0" lang="en-US" sz="2000" b="0" i="0" u="none" strike="noStrike" cap="none" normalizeH="0" baseline="0" dirty="0" smtClean="0">
                <a:ln>
                  <a:noFill/>
                </a:ln>
                <a:solidFill>
                  <a:schemeClr val="accent6"/>
                </a:solidFill>
                <a:effectLst/>
                <a:latin typeface="Times New Roman" pitchFamily="18" charset="0"/>
                <a:ea typeface="MS Mincho" pitchFamily="49" charset="-128"/>
                <a:cs typeface="Times New Roman" pitchFamily="18" charset="0"/>
              </a:rPr>
              <a:t>private tutors </a:t>
            </a:r>
            <a:r>
              <a:rPr kumimoji="0" lang="en-US" sz="20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to educate their daughters </a:t>
            </a:r>
            <a:r>
              <a:rPr kumimoji="0" lang="en-US" sz="2000" b="0" i="0" u="none" strike="noStrike" cap="none" normalizeH="0" baseline="0" dirty="0" smtClean="0">
                <a:ln>
                  <a:noFill/>
                </a:ln>
                <a:solidFill>
                  <a:schemeClr val="tx1"/>
                </a:solidFill>
                <a:effectLst/>
                <a:latin typeface="Calibri"/>
                <a:ea typeface="MS Mincho" pitchFamily="49" charset="-128"/>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there were some very well educated Athenian women)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TextBox 3"/>
          <p:cNvSpPr txBox="1"/>
          <p:nvPr/>
        </p:nvSpPr>
        <p:spPr>
          <a:xfrm>
            <a:off x="685800" y="634425"/>
            <a:ext cx="6858000" cy="584775"/>
          </a:xfrm>
          <a:prstGeom prst="rect">
            <a:avLst/>
          </a:prstGeom>
          <a:noFill/>
        </p:spPr>
        <p:txBody>
          <a:bodyPr wrap="square" rtlCol="1">
            <a:spAutoFit/>
          </a:bodyPr>
          <a:lstStyle/>
          <a:p>
            <a:r>
              <a:rPr lang="en-US" sz="3200" dirty="0" smtClean="0"/>
              <a:t>EDUCATION OF ATHENIANS:</a:t>
            </a:r>
            <a:endParaRPr lang="ar-JO" sz="3200" dirty="0"/>
          </a:p>
        </p:txBody>
      </p:sp>
    </p:spTree>
    <p:extLst>
      <p:ext uri="{BB962C8B-B14F-4D97-AF65-F5344CB8AC3E}">
        <p14:creationId xmlns:p14="http://schemas.microsoft.com/office/powerpoint/2010/main" val="1063938828"/>
      </p:ext>
    </p:extLst>
  </p:cSld>
  <p:clrMapOvr>
    <a:masterClrMapping/>
  </p:clrMapOvr>
  <p:transition>
    <p:plu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15616" y="836712"/>
            <a:ext cx="6480720" cy="1200329"/>
          </a:xfrm>
          <a:prstGeom prst="rect">
            <a:avLst/>
          </a:prstGeom>
        </p:spPr>
        <p:txBody>
          <a:bodyPr wrap="square">
            <a:spAutoFit/>
          </a:bodyPr>
          <a:lstStyle/>
          <a:p>
            <a:pPr algn="l" rtl="0">
              <a:buFont typeface="Arial" pitchFamily="34" charset="0"/>
              <a:buChar char="•"/>
            </a:pPr>
            <a:r>
              <a:rPr lang="en-US" dirty="0" smtClean="0"/>
              <a:t> All </a:t>
            </a:r>
            <a:r>
              <a:rPr lang="en-US" dirty="0"/>
              <a:t>schools were </a:t>
            </a:r>
            <a:r>
              <a:rPr lang="en-US" dirty="0">
                <a:solidFill>
                  <a:schemeClr val="accent6"/>
                </a:solidFill>
              </a:rPr>
              <a:t>private schools</a:t>
            </a:r>
            <a:r>
              <a:rPr lang="en-US" dirty="0"/>
              <a:t> - </a:t>
            </a:r>
            <a:r>
              <a:rPr lang="en-US" dirty="0">
                <a:solidFill>
                  <a:schemeClr val="accent6"/>
                </a:solidFill>
              </a:rPr>
              <a:t>parents had to pay </a:t>
            </a:r>
            <a:r>
              <a:rPr lang="en-US" dirty="0" smtClean="0"/>
              <a:t>to send </a:t>
            </a:r>
            <a:r>
              <a:rPr lang="en-US" dirty="0"/>
              <a:t>their children to school but the fees were so low that even  poor citizens could usually afford to have their sons  educated  and most did so because </a:t>
            </a:r>
            <a:r>
              <a:rPr lang="en-US" dirty="0" smtClean="0"/>
              <a:t>they </a:t>
            </a:r>
            <a:r>
              <a:rPr lang="en-US" dirty="0">
                <a:solidFill>
                  <a:schemeClr val="accent6"/>
                </a:solidFill>
              </a:rPr>
              <a:t>valued education </a:t>
            </a:r>
            <a:r>
              <a:rPr lang="en-US" dirty="0" smtClean="0"/>
              <a:t>.</a:t>
            </a:r>
            <a:endParaRPr lang="ar-JO" dirty="0"/>
          </a:p>
        </p:txBody>
      </p:sp>
      <p:sp>
        <p:nvSpPr>
          <p:cNvPr id="32769" name="Rectangle 1"/>
          <p:cNvSpPr>
            <a:spLocks noChangeArrowheads="1"/>
          </p:cNvSpPr>
          <p:nvPr/>
        </p:nvSpPr>
        <p:spPr bwMode="auto">
          <a:xfrm>
            <a:off x="1043608" y="2276872"/>
            <a:ext cx="684076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The academic part of the school day </a:t>
            </a:r>
            <a:r>
              <a:rPr kumimoji="0" lang="en-US" b="0" i="0" u="none" strike="noStrike" cap="none" normalizeH="0" baseline="0" dirty="0" smtClean="0">
                <a:ln>
                  <a:noFill/>
                </a:ln>
                <a:solidFill>
                  <a:schemeClr val="accent6"/>
                </a:solidFill>
                <a:effectLst/>
                <a:latin typeface="Times New Roman" pitchFamily="18" charset="0"/>
                <a:ea typeface="MS Mincho" pitchFamily="49" charset="-128"/>
                <a:cs typeface="Times New Roman" pitchFamily="18" charset="0"/>
              </a:rPr>
              <a:t>began at dawn and lasted until about noon .</a:t>
            </a:r>
            <a:endParaRPr kumimoji="0" lang="en-US" b="0" i="0" u="none" strike="noStrike" cap="none" normalizeH="0" baseline="0" dirty="0" smtClean="0">
              <a:ln>
                <a:noFill/>
              </a:ln>
              <a:solidFill>
                <a:schemeClr val="accent6"/>
              </a:solidFill>
              <a:effectLst/>
              <a:latin typeface="Arial" pitchFamily="34" charset="0"/>
              <a:cs typeface="Arial" pitchFamily="34" charset="0"/>
            </a:endParaRPr>
          </a:p>
        </p:txBody>
      </p:sp>
      <p:sp>
        <p:nvSpPr>
          <p:cNvPr id="6" name="Rectangle 5"/>
          <p:cNvSpPr/>
          <p:nvPr/>
        </p:nvSpPr>
        <p:spPr>
          <a:xfrm>
            <a:off x="1043608" y="3140968"/>
            <a:ext cx="6336704" cy="923330"/>
          </a:xfrm>
          <a:prstGeom prst="rect">
            <a:avLst/>
          </a:prstGeom>
        </p:spPr>
        <p:txBody>
          <a:bodyPr wrap="square">
            <a:spAutoFit/>
          </a:bodyPr>
          <a:lstStyle/>
          <a:p>
            <a:pPr algn="l" rtl="0">
              <a:buFont typeface="Arial" pitchFamily="34" charset="0"/>
              <a:buChar char="•"/>
            </a:pPr>
            <a:r>
              <a:rPr lang="en-US" dirty="0" smtClean="0"/>
              <a:t> Teachers </a:t>
            </a:r>
            <a:r>
              <a:rPr lang="en-US" dirty="0"/>
              <a:t>were often retired </a:t>
            </a:r>
            <a:r>
              <a:rPr lang="en-US" dirty="0">
                <a:solidFill>
                  <a:schemeClr val="accent6"/>
                </a:solidFill>
              </a:rPr>
              <a:t>military men </a:t>
            </a:r>
            <a:r>
              <a:rPr lang="en-US" dirty="0"/>
              <a:t>- discipline was strict, beatings were given not only for </a:t>
            </a:r>
            <a:r>
              <a:rPr lang="en-US" dirty="0" err="1" smtClean="0"/>
              <a:t>misbehaviour</a:t>
            </a:r>
            <a:r>
              <a:rPr lang="en-US" dirty="0" smtClean="0"/>
              <a:t> </a:t>
            </a:r>
            <a:r>
              <a:rPr lang="en-US" dirty="0"/>
              <a:t>but also for careless mistakes </a:t>
            </a:r>
            <a:endParaRPr lang="ar-JO" dirty="0"/>
          </a:p>
        </p:txBody>
      </p:sp>
      <p:sp>
        <p:nvSpPr>
          <p:cNvPr id="32770" name="Rectangle 2"/>
          <p:cNvSpPr>
            <a:spLocks noChangeArrowheads="1"/>
          </p:cNvSpPr>
          <p:nvPr/>
        </p:nvSpPr>
        <p:spPr bwMode="auto">
          <a:xfrm>
            <a:off x="971600" y="4365104"/>
            <a:ext cx="7704856"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Boys were mostly accompanied to and from school by an educated and trusted slave called a </a:t>
            </a:r>
            <a:r>
              <a:rPr kumimoji="0" lang="en-US" b="1" i="0" u="none" strike="noStrike" cap="none" normalizeH="0" baseline="0" dirty="0" smtClean="0">
                <a:ln>
                  <a:noFill/>
                </a:ln>
                <a:solidFill>
                  <a:schemeClr val="accent6"/>
                </a:solidFill>
                <a:effectLst/>
                <a:latin typeface="Times New Roman" pitchFamily="18" charset="0"/>
                <a:ea typeface="MS Mincho" pitchFamily="49" charset="-128"/>
                <a:cs typeface="Times New Roman" pitchFamily="18" charset="0"/>
              </a:rPr>
              <a:t>PEDAGOGUE</a:t>
            </a:r>
            <a:r>
              <a:rPr kumimoji="0" lang="en-US" b="0" i="0" u="none" strike="noStrike" cap="none" normalizeH="0" baseline="0" dirty="0" smtClean="0">
                <a:ln>
                  <a:noFill/>
                </a:ln>
                <a:solidFill>
                  <a:schemeClr val="accent6"/>
                </a:solidFill>
                <a:effectLst/>
                <a:latin typeface="Times New Roman" pitchFamily="18" charset="0"/>
                <a:ea typeface="MS Mincho" pitchFamily="49" charset="-128"/>
                <a:cs typeface="Times New Roman" pitchFamily="18" charset="0"/>
              </a:rPr>
              <a:t>, whose job it  was to protect the young man from undesirables, </a:t>
            </a:r>
            <a:r>
              <a:rPr kumimoji="0" lang="en-US"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help him to choose good friends and oversee</a:t>
            </a:r>
            <a:r>
              <a:rPr lang="en-US" dirty="0">
                <a:latin typeface="Times New Roman" pitchFamily="18" charset="0"/>
                <a:ea typeface="MS Mincho" pitchFamily="49" charset="-128"/>
                <a:cs typeface="Times New Roman" pitchFamily="18" charset="0"/>
              </a:rPr>
              <a:t> </a:t>
            </a:r>
            <a:r>
              <a:rPr kumimoji="0" lang="en-US"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his behavior and his progress in class (the slaves sat at the back of the class and observed)</a:t>
            </a: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405931814"/>
      </p:ext>
    </p:extLst>
  </p:cSld>
  <p:clrMapOvr>
    <a:masterClrMapping/>
  </p:clrMapOvr>
  <p:transition>
    <p:blinds/>
  </p:transition>
  <p:timing>
    <p:tnLst>
      <p:par>
        <p:cTn id="1" dur="indefinite" restart="never" nodeType="tmRoot"/>
      </p:par>
    </p:tnLst>
  </p:timing>
</p:sld>
</file>

<file path=ppt/theme/theme1.xml><?xml version="1.0" encoding="utf-8"?>
<a:theme xmlns:a="http://schemas.openxmlformats.org/drawingml/2006/main" name="Urban Pop">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Urban Pop">
      <a:maj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 Pop</Template>
  <TotalTime>165</TotalTime>
  <Words>990</Words>
  <Application>Microsoft Office PowerPoint</Application>
  <PresentationFormat>On-screen Show (4:3)</PresentationFormat>
  <Paragraphs>67</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Urban Pop</vt:lpstr>
      <vt:lpstr>Ancient cultures</vt:lpstr>
      <vt:lpstr>PowerPoint Presentation</vt:lpstr>
      <vt:lpstr>PowerPoint Presentation</vt:lpstr>
      <vt:lpstr>PowerPoint Presentation</vt:lpstr>
      <vt:lpstr>PowerPoint Presentation</vt:lpstr>
      <vt:lpstr>Spartan lifestyle:  </vt:lpstr>
      <vt:lpstr>PowerPoint Presentation</vt:lpstr>
      <vt:lpstr>PowerPoint Presentation</vt:lpstr>
      <vt:lpstr>PowerPoint Presentation</vt:lpstr>
      <vt:lpstr>PowerPoint Presentation</vt:lpstr>
      <vt:lpstr>PowerPoint Presentation</vt:lpstr>
      <vt:lpstr>PowerPoint Presentation</vt:lpstr>
      <vt:lpstr>Government in sparta:</vt:lpstr>
      <vt:lpstr>PowerPoint Presentation</vt:lpstr>
      <vt:lpstr>PowerPoint Presentation</vt:lpstr>
      <vt:lpstr>Spartan and athenian women:</vt:lpstr>
      <vt:lpstr>WHY SPARTAN WOMEN WERE MORE DOMINANT IN SOCIETY THAN THEIR ATHENIAN SISTERS? </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Dania</dc:creator>
  <cp:lastModifiedBy>Dania</cp:lastModifiedBy>
  <cp:revision>15</cp:revision>
  <dcterms:created xsi:type="dcterms:W3CDTF">2011-07-29T23:01:46Z</dcterms:created>
  <dcterms:modified xsi:type="dcterms:W3CDTF">2011-07-31T07:27:01Z</dcterms:modified>
</cp:coreProperties>
</file>