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5" d="100"/>
          <a:sy n="85" d="100"/>
        </p:scale>
        <p:origin x="-3064" y="-6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2502945"/>
            <a:ext cx="1466879" cy="1676400"/>
            <a:chOff x="1230573" y="1890215"/>
            <a:chExt cx="1444388" cy="1650696"/>
          </a:xfrm>
        </p:grpSpPr>
        <p:sp>
          <p:nvSpPr>
            <p:cNvPr id="9" name="Oval 8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Oval 11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02/08/12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ound Same Side Corner Rectangle 12"/>
          <p:cNvSpPr/>
          <p:nvPr/>
        </p:nvSpPr>
        <p:spPr>
          <a:xfrm rot="5400000" flipH="1">
            <a:off x="4572000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1248" y="1680881"/>
            <a:ext cx="3273552" cy="1640541"/>
          </a:xfrm>
        </p:spPr>
        <p:txBody>
          <a:bodyPr vert="horz" lIns="91440" tIns="0" rIns="91440" bIns="0" rtlCol="0" anchor="b" anchorCtr="0">
            <a:noAutofit/>
          </a:bodyPr>
          <a:lstStyle>
            <a:lvl1pPr algn="ct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51248" y="3384176"/>
            <a:ext cx="3273552" cy="530352"/>
          </a:xfrm>
        </p:spPr>
        <p:txBody>
          <a:bodyPr vert="horz" lIns="91440" tIns="0" rIns="91440" bIns="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429001" y="450850"/>
            <a:ext cx="4922184" cy="461168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6758" y="5069541"/>
            <a:ext cx="4924425" cy="662519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6759" y="5732060"/>
            <a:ext cx="4924425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02/08/12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1609725"/>
            <a:ext cx="5343525" cy="228123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3904812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4586704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02/08/12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443552"/>
            <a:ext cx="5343525" cy="2281238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02/08/12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2015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02/08/12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3362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16"/>
          </p:nvPr>
        </p:nvSpPr>
        <p:spPr>
          <a:xfrm flipH="1">
            <a:off x="3021106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5723362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, 2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1998756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02/08/12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3442648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5"/>
          </p:nvPr>
        </p:nvSpPr>
        <p:spPr>
          <a:xfrm>
            <a:off x="5840505" y="4108759"/>
            <a:ext cx="2524126" cy="1998756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6"/>
          </p:nvPr>
        </p:nvSpPr>
        <p:spPr>
          <a:xfrm>
            <a:off x="5840505" y="34426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, 3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02/08/12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4462815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8"/>
          </p:nvPr>
        </p:nvSpPr>
        <p:spPr>
          <a:xfrm>
            <a:off x="3021107" y="2452048"/>
            <a:ext cx="2743200" cy="1956816"/>
          </a:xfrm>
          <a:prstGeom prst="rect">
            <a:avLst/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9"/>
          </p:nvPr>
        </p:nvSpPr>
        <p:spPr>
          <a:xfrm>
            <a:off x="5840505" y="3133941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40505" y="24520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1"/>
          </p:nvPr>
        </p:nvSpPr>
        <p:spPr>
          <a:xfrm>
            <a:off x="5840505" y="5135813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2"/>
          </p:nvPr>
        </p:nvSpPr>
        <p:spPr>
          <a:xfrm>
            <a:off x="5840505" y="4462815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0206" y="685800"/>
            <a:ext cx="4924424" cy="88696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40206" y="2020888"/>
            <a:ext cx="4924425" cy="410686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02/08/12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24800" y="750580"/>
            <a:ext cx="914400" cy="538193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7100" y="749300"/>
            <a:ext cx="3924300" cy="53768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02/08/12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02/08/12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02/08/12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 rot="5400000">
            <a:off x="4585448" y="1603786"/>
            <a:ext cx="3474720" cy="3474720"/>
          </a:xfrm>
          <a:prstGeom prst="round2SameRect">
            <a:avLst>
              <a:gd name="adj1" fmla="val 3096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  <a:ln>
            <a:noFill/>
          </a:ln>
        </p:spPr>
        <p:txBody>
          <a:bodyPr vert="vert270"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1842448"/>
            <a:ext cx="1466879" cy="1676400"/>
            <a:chOff x="1230573" y="1890215"/>
            <a:chExt cx="1444388" cy="1650696"/>
          </a:xfrm>
        </p:grpSpPr>
        <p:sp>
          <p:nvSpPr>
            <p:cNvPr id="27" name="Oval 26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9" name="Oval 28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30" name="Oval 29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6447" y="3114115"/>
            <a:ext cx="3276600" cy="1162050"/>
          </a:xfrm>
        </p:spPr>
        <p:txBody>
          <a:bodyPr tIns="0" bIns="0" anchor="b" anchorCtr="0">
            <a:noAutofit/>
          </a:bodyPr>
          <a:lstStyle>
            <a:lvl1pPr algn="ctr">
              <a:lnSpc>
                <a:spcPts val="4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6447" y="4343400"/>
            <a:ext cx="3276600" cy="533400"/>
          </a:xfrm>
        </p:spPr>
        <p:txBody>
          <a:bodyPr tIns="0" bIns="0">
            <a:normAutofit/>
          </a:bodyPr>
          <a:lstStyle>
            <a:lvl1pPr marL="0" indent="0" algn="ctr">
              <a:spcBef>
                <a:spcPct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6"/>
          <p:cNvGrpSpPr/>
          <p:nvPr/>
        </p:nvGrpSpPr>
        <p:grpSpPr>
          <a:xfrm>
            <a:off x="222912" y="1254456"/>
            <a:ext cx="7892388" cy="3918778"/>
            <a:chOff x="222912" y="1254456"/>
            <a:chExt cx="7892388" cy="3918778"/>
          </a:xfrm>
        </p:grpSpPr>
        <p:sp>
          <p:nvSpPr>
            <p:cNvPr id="7" name="Rounded Rectangle 6"/>
            <p:cNvSpPr/>
            <p:nvPr/>
          </p:nvSpPr>
          <p:spPr>
            <a:xfrm>
              <a:off x="1028700" y="1600200"/>
              <a:ext cx="7086600" cy="3474720"/>
            </a:xfrm>
            <a:prstGeom prst="roundRect">
              <a:avLst>
                <a:gd name="adj" fmla="val 312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9"/>
            <p:cNvGrpSpPr/>
            <p:nvPr/>
          </p:nvGrpSpPr>
          <p:grpSpPr>
            <a:xfrm>
              <a:off x="222912" y="1254456"/>
              <a:ext cx="3429000" cy="3918778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4182" y="2021541"/>
            <a:ext cx="4200618" cy="1362075"/>
          </a:xfrm>
        </p:spPr>
        <p:txBody>
          <a:bodyPr vert="horz" lIns="91440" tIns="0" rIns="91440" bIns="0" rtlCol="0" anchor="b" anchorCtr="0">
            <a:noAutofit/>
          </a:bodyPr>
          <a:lstStyle>
            <a:lvl1pPr algn="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1424" y="3388659"/>
            <a:ext cx="4603376" cy="1083328"/>
          </a:xfrm>
        </p:spPr>
        <p:txBody>
          <a:bodyPr vert="horz" lIns="91440" tIns="0" rIns="91440" bIns="0" rtlCol="0">
            <a:normAutofit/>
          </a:bodyPr>
          <a:lstStyle>
            <a:lvl1pPr marL="0" indent="0" algn="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2F0292D-1797-49A5-8D2D-8D50C72EF3CC}" type="datetimeFigureOut">
              <a:rPr lang="en-US" smtClean="0"/>
              <a:t>02/08/12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5" name="Rounded Rectangle 14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70" y="224118"/>
            <a:ext cx="4800600" cy="886968"/>
          </a:xfrm>
        </p:spPr>
        <p:txBody>
          <a:bodyPr lIns="4572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2474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7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02/08/12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21040" y="363071"/>
            <a:ext cx="609600" cy="365125"/>
          </a:xfrm>
        </p:spPr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1212" y="1548761"/>
            <a:ext cx="3657600" cy="274320"/>
          </a:xfrm>
          <a:prstGeom prst="roundRect">
            <a:avLst>
              <a:gd name="adj" fmla="val 3116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8352" y="2021456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1533" y="1548761"/>
            <a:ext cx="3657600" cy="274320"/>
          </a:xfrm>
          <a:prstGeom prst="roundRect">
            <a:avLst>
              <a:gd name="adj" fmla="val 3405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673" y="2019869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02/08/12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21729" y="365760"/>
            <a:ext cx="609600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15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7" name="Rounded Rectangle 16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02/08/12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Group 8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0" name="Rounded Rectangle 9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7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02/08/12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7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9" name="Rounded Rectangle 8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6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8999" y="304800"/>
            <a:ext cx="4948269" cy="719424"/>
          </a:xfrm>
        </p:spPr>
        <p:txBody>
          <a:bodyPr anchor="b"/>
          <a:lstStyle>
            <a:lvl1pPr algn="l">
              <a:defRPr sz="2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8113" y="2292824"/>
            <a:ext cx="4959126" cy="383333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0" y="1160463"/>
            <a:ext cx="4948269" cy="954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02/08/12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2F0292D-1797-49A5-8D2D-8D50C72EF3CC}" type="datetimeFigureOut">
              <a:rPr lang="en-US" smtClean="0"/>
              <a:t>02/08/12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0" y="685800"/>
            <a:ext cx="4948238" cy="8869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0" y="2020888"/>
            <a:ext cx="4946602" cy="4105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52600" y="2877671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18"/>
          <p:cNvGrpSpPr/>
          <p:nvPr/>
        </p:nvGrpSpPr>
        <p:grpSpPr>
          <a:xfrm>
            <a:off x="842682" y="2971800"/>
            <a:ext cx="914400" cy="914400"/>
            <a:chOff x="842682" y="2971800"/>
            <a:chExt cx="914400" cy="914400"/>
          </a:xfrm>
        </p:grpSpPr>
        <p:sp>
          <p:nvSpPr>
            <p:cNvPr id="8" name="Rounded Rectangle 7"/>
            <p:cNvSpPr/>
            <p:nvPr userDrawn="1"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 userDrawn="1"/>
          </p:nvGrpSpPr>
          <p:grpSpPr>
            <a:xfrm>
              <a:off x="948372" y="3034352"/>
              <a:ext cx="700732" cy="800822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 userDrawn="1"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28800" indent="-227013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55813" indent="-227013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greece.mrdonn.org/athens.html" TargetMode="External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greece.mrdonn.org/sparta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Sparta &amp; Athens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Social Studies for 9</a:t>
            </a:r>
            <a:r>
              <a:rPr lang="en-US" baseline="30000" dirty="0" smtClean="0"/>
              <a:t>th</a:t>
            </a:r>
            <a:r>
              <a:rPr lang="en-US" dirty="0" smtClean="0"/>
              <a:t> E.G.B. | Teacher: Mauricio Torres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4940" y="2025276"/>
            <a:ext cx="30480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5766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Unorthodox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Spartan </a:t>
            </a:r>
            <a:r>
              <a:rPr lang="en-US" dirty="0"/>
              <a:t>children learned to be </a:t>
            </a:r>
            <a:r>
              <a:rPr lang="en-US" i="1" dirty="0">
                <a:solidFill>
                  <a:srgbClr val="2046A5"/>
                </a:solidFill>
              </a:rPr>
              <a:t>cunning, to lie, to cheat, to steal, and how to get away with it!</a:t>
            </a:r>
            <a:r>
              <a:rPr lang="en-US" dirty="0">
                <a:solidFill>
                  <a:srgbClr val="2046A5"/>
                </a:solidFill>
              </a:rPr>
              <a:t> </a:t>
            </a:r>
          </a:p>
          <a:p>
            <a:r>
              <a:rPr lang="en-US" dirty="0"/>
              <a:t>As adults, Spartan men did not live with their families. They visited their families, but men lived in the </a:t>
            </a:r>
            <a:r>
              <a:rPr lang="en-US" b="1" dirty="0">
                <a:solidFill>
                  <a:srgbClr val="2046A5"/>
                </a:solidFill>
              </a:rPr>
              <a:t>soldiers' barracks</a:t>
            </a:r>
            <a:r>
              <a:rPr lang="en-US" dirty="0">
                <a:solidFill>
                  <a:srgbClr val="2046A5"/>
                </a:solidFill>
              </a:rPr>
              <a:t>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530" y="2256117"/>
            <a:ext cx="2802395" cy="2091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1945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Women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Girls went to school too, to learn how to fight. They lived at home during training. Their training was not as harsh and the boy's, but it was harsh enough</a:t>
            </a:r>
            <a:r>
              <a:rPr lang="en-US" dirty="0">
                <a:solidFill>
                  <a:schemeClr val="accent4"/>
                </a:solidFill>
              </a:rPr>
              <a:t>. </a:t>
            </a:r>
            <a:r>
              <a:rPr lang="en-US" i="1" dirty="0">
                <a:solidFill>
                  <a:schemeClr val="accent4"/>
                </a:solidFill>
              </a:rPr>
              <a:t>Sparta women were warriors. </a:t>
            </a:r>
            <a:endParaRPr lang="es-ES_tradnl" i="1" dirty="0">
              <a:solidFill>
                <a:schemeClr val="accent4"/>
              </a:solidFill>
            </a:endParaRPr>
          </a:p>
          <a:p>
            <a:r>
              <a:rPr lang="en-US" dirty="0"/>
              <a:t>As adults, Spartan women, unlike women in the rest of Greek world, </a:t>
            </a:r>
            <a:r>
              <a:rPr lang="en-US" i="1" dirty="0">
                <a:solidFill>
                  <a:srgbClr val="2046A5"/>
                </a:solidFill>
              </a:rPr>
              <a:t>had a great deal of freedom</a:t>
            </a:r>
            <a:r>
              <a:rPr lang="en-US" dirty="0"/>
              <a:t>.  Many ran businesses. Sparta women were free to move about and visit neighbors without permission from their husbands. How would they get permission? </a:t>
            </a:r>
            <a:r>
              <a:rPr lang="en-US" b="1" dirty="0">
                <a:solidFill>
                  <a:srgbClr val="2046A5"/>
                </a:solidFill>
              </a:rPr>
              <a:t>The men were often off fighting</a:t>
            </a:r>
            <a:r>
              <a:rPr lang="en-US" b="1" dirty="0" smtClean="0">
                <a:solidFill>
                  <a:srgbClr val="2046A5"/>
                </a:solidFill>
              </a:rPr>
              <a:t>.</a:t>
            </a:r>
            <a:endParaRPr lang="es-ES_tradnl" b="1" dirty="0">
              <a:solidFill>
                <a:srgbClr val="2046A5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888" y="2020888"/>
            <a:ext cx="2723861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9793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Ask Yourselves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chemeClr val="accent5"/>
                </a:solidFill>
              </a:rPr>
              <a:t>Recall:</a:t>
            </a:r>
          </a:p>
          <a:p>
            <a:pPr lvl="1"/>
            <a:r>
              <a:rPr lang="en-US" dirty="0" smtClean="0"/>
              <a:t>What were Athenians famed for?</a:t>
            </a:r>
          </a:p>
          <a:p>
            <a:r>
              <a:rPr lang="en-US" b="1" dirty="0" smtClean="0">
                <a:solidFill>
                  <a:srgbClr val="5039C6"/>
                </a:solidFill>
              </a:rPr>
              <a:t>Explain: </a:t>
            </a:r>
          </a:p>
          <a:p>
            <a:pPr lvl="1"/>
            <a:r>
              <a:rPr lang="en-US" dirty="0" smtClean="0"/>
              <a:t>What is the difference between an oligarchy and a democracy?</a:t>
            </a:r>
          </a:p>
          <a:p>
            <a:pPr lvl="1"/>
            <a:r>
              <a:rPr lang="en-US" dirty="0" smtClean="0"/>
              <a:t>“What does “rule by many” mean?</a:t>
            </a:r>
          </a:p>
          <a:p>
            <a:r>
              <a:rPr lang="en-US" b="1" dirty="0" smtClean="0">
                <a:solidFill>
                  <a:srgbClr val="5039C6"/>
                </a:solidFill>
              </a:rPr>
              <a:t>Analyze:</a:t>
            </a:r>
          </a:p>
          <a:p>
            <a:pPr lvl="1"/>
            <a:r>
              <a:rPr lang="en-US" dirty="0" smtClean="0"/>
              <a:t>Why do you think </a:t>
            </a:r>
            <a:r>
              <a:rPr lang="en-US" dirty="0"/>
              <a:t>S</a:t>
            </a:r>
            <a:r>
              <a:rPr lang="en-US" dirty="0" smtClean="0"/>
              <a:t>partans were so interested in raising the best warriors?</a:t>
            </a:r>
          </a:p>
          <a:p>
            <a:pPr lvl="1"/>
            <a:r>
              <a:rPr lang="en-US" dirty="0" smtClean="0"/>
              <a:t>Why do you think kids were raised in such harsh conditions?</a:t>
            </a:r>
          </a:p>
          <a:p>
            <a:r>
              <a:rPr lang="en-US" b="1" dirty="0" smtClean="0">
                <a:solidFill>
                  <a:srgbClr val="5039C6"/>
                </a:solidFill>
              </a:rPr>
              <a:t>Compare:</a:t>
            </a:r>
          </a:p>
          <a:p>
            <a:pPr lvl="1"/>
            <a:r>
              <a:rPr lang="en-US" dirty="0" smtClean="0"/>
              <a:t>What was the main difference between women’s education in Sparta and Athens?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020888"/>
            <a:ext cx="2794000" cy="290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2395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Mr</a:t>
            </a:r>
            <a:r>
              <a:rPr lang="en-US" dirty="0"/>
              <a:t> </a:t>
            </a:r>
            <a:r>
              <a:rPr lang="en-US" dirty="0" err="1"/>
              <a:t>Donn</a:t>
            </a:r>
            <a:r>
              <a:rPr lang="en-US" dirty="0"/>
              <a:t>. (</a:t>
            </a:r>
            <a:r>
              <a:rPr lang="en-US" dirty="0" err="1"/>
              <a:t>n.d.</a:t>
            </a:r>
            <a:r>
              <a:rPr lang="en-US" dirty="0"/>
              <a:t>). </a:t>
            </a:r>
            <a:r>
              <a:rPr lang="en-US" i="1" dirty="0"/>
              <a:t>Sparta</a:t>
            </a:r>
            <a:r>
              <a:rPr lang="en-US" dirty="0"/>
              <a:t>. Retrieved 07 20, 2012, from </a:t>
            </a:r>
            <a:r>
              <a:rPr lang="en-US" dirty="0" err="1"/>
              <a:t>Mr</a:t>
            </a:r>
            <a:r>
              <a:rPr lang="en-US" dirty="0"/>
              <a:t> </a:t>
            </a:r>
            <a:r>
              <a:rPr lang="en-US" dirty="0" err="1"/>
              <a:t>Donn</a:t>
            </a:r>
            <a:r>
              <a:rPr lang="en-US" dirty="0"/>
              <a:t>: </a:t>
            </a:r>
            <a:r>
              <a:rPr lang="en-US" dirty="0">
                <a:hlinkClick r:id="rId2"/>
              </a:rPr>
              <a:t>http://greece.mrdonn.org/</a:t>
            </a:r>
            <a:r>
              <a:rPr lang="en-US" dirty="0" smtClean="0">
                <a:hlinkClick r:id="rId2"/>
              </a:rPr>
              <a:t>sparta.html</a:t>
            </a:r>
            <a:endParaRPr lang="en-US" dirty="0" smtClean="0"/>
          </a:p>
          <a:p>
            <a:r>
              <a:rPr lang="en-US" dirty="0" err="1" smtClean="0"/>
              <a:t>Mr</a:t>
            </a:r>
            <a:r>
              <a:rPr lang="en-US" dirty="0" smtClean="0"/>
              <a:t> </a:t>
            </a:r>
            <a:r>
              <a:rPr lang="en-US" dirty="0" err="1"/>
              <a:t>Donn</a:t>
            </a:r>
            <a:r>
              <a:rPr lang="en-US" dirty="0"/>
              <a:t>. (</a:t>
            </a:r>
            <a:r>
              <a:rPr lang="en-US" dirty="0" err="1"/>
              <a:t>n.d.</a:t>
            </a:r>
            <a:r>
              <a:rPr lang="en-US" dirty="0"/>
              <a:t>). </a:t>
            </a:r>
            <a:r>
              <a:rPr lang="en-US" i="1" dirty="0"/>
              <a:t>Athens</a:t>
            </a:r>
            <a:r>
              <a:rPr lang="en-US" dirty="0"/>
              <a:t>. Retrieved 07 2012, 2012, from </a:t>
            </a:r>
            <a:r>
              <a:rPr lang="en-US" dirty="0" err="1"/>
              <a:t>Mr</a:t>
            </a:r>
            <a:r>
              <a:rPr lang="en-US" dirty="0"/>
              <a:t> </a:t>
            </a:r>
            <a:r>
              <a:rPr lang="en-US" dirty="0" err="1"/>
              <a:t>Donn</a:t>
            </a:r>
            <a:r>
              <a:rPr lang="en-US" dirty="0"/>
              <a:t>: </a:t>
            </a:r>
            <a:r>
              <a:rPr lang="en-US" dirty="0">
                <a:hlinkClick r:id="rId3"/>
              </a:rPr>
              <a:t>http://greece.mrdonn.org/</a:t>
            </a:r>
            <a:r>
              <a:rPr lang="en-US" dirty="0" smtClean="0">
                <a:hlinkClick r:id="rId3"/>
              </a:rPr>
              <a:t>athens.html</a:t>
            </a:r>
            <a:endParaRPr lang="en-US" dirty="0" smtClean="0"/>
          </a:p>
          <a:p>
            <a:r>
              <a:rPr lang="en-US" dirty="0" smtClean="0"/>
              <a:t>Images taken from Google.</a:t>
            </a:r>
            <a:endParaRPr lang="es-ES_tradnl" dirty="0"/>
          </a:p>
          <a:p>
            <a:endParaRPr lang="es-ES_tradnl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" y="1955800"/>
            <a:ext cx="2209800" cy="294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838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Review: Being Greek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ancient Greeks spoke the same language. They believed in the same gods. They shared a common </a:t>
            </a:r>
            <a:r>
              <a:rPr lang="en-US" b="1" dirty="0">
                <a:solidFill>
                  <a:srgbClr val="2046A5"/>
                </a:solidFill>
              </a:rPr>
              <a:t>heritage</a:t>
            </a:r>
            <a:r>
              <a:rPr lang="en-US" dirty="0"/>
              <a:t>. They perceived themselves as Greeks.</a:t>
            </a:r>
          </a:p>
          <a:p>
            <a:r>
              <a:rPr lang="en-US" dirty="0"/>
              <a:t>The ancient Greeks referred to themselves, however, as citizens of their hometown - their city-state.  Each </a:t>
            </a:r>
            <a:r>
              <a:rPr lang="en-US" b="1" dirty="0">
                <a:solidFill>
                  <a:schemeClr val="accent4"/>
                </a:solidFill>
              </a:rPr>
              <a:t>city-state </a:t>
            </a:r>
            <a:r>
              <a:rPr lang="en-US" dirty="0"/>
              <a:t>(polis) had its own personality, goals, laws and customs. Ancient Greeks were very loyal to their city-state.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458" y="1572768"/>
            <a:ext cx="19685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37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Athens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Athenians thought of themselves as the shining star of the Greek city-states. They were famed for their literature, poetry, drama, theatre, schools, buildings, and government. </a:t>
            </a:r>
            <a:endParaRPr lang="en-US" dirty="0" smtClean="0"/>
          </a:p>
          <a:p>
            <a:r>
              <a:rPr lang="en-US" dirty="0"/>
              <a:t>Athenians were famed </a:t>
            </a:r>
            <a:r>
              <a:rPr lang="en-US" i="1" dirty="0">
                <a:solidFill>
                  <a:srgbClr val="2046A5"/>
                </a:solidFill>
              </a:rPr>
              <a:t>for their commitment to the arts and sciences.  </a:t>
            </a:r>
          </a:p>
          <a:p>
            <a:r>
              <a:rPr lang="en-US" dirty="0"/>
              <a:t>The Greeks believed that each city-state in ancient Greece had a god or a goddess in charge of it, their special patron. For Athens, the patron was </a:t>
            </a:r>
            <a:r>
              <a:rPr lang="en-US" i="1" dirty="0">
                <a:solidFill>
                  <a:srgbClr val="2046A5"/>
                </a:solidFill>
              </a:rPr>
              <a:t>Athena, goddess of wisdom</a:t>
            </a:r>
            <a:r>
              <a:rPr lang="en-US" dirty="0"/>
              <a:t>. Perhaps because Athena was their patron, Athenians put a great deal of emphasis on education. 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2486660"/>
            <a:ext cx="2971800" cy="1884680"/>
          </a:xfrm>
          <a:prstGeom prst="rect">
            <a:avLst/>
          </a:prstGeom>
          <a:extLst>
            <a:ext uri="{FAA26D3D-D897-4be2-8F04-BA451C77F1D7}">
              <ma14:placeholderFlag xmlns:ma14="http://schemas.microsoft.com/office/mac/drawingml/2011/main"/>
            </a:ext>
          </a:extLst>
        </p:spPr>
      </p:pic>
    </p:spTree>
    <p:extLst>
      <p:ext uri="{BB962C8B-B14F-4D97-AF65-F5344CB8AC3E}">
        <p14:creationId xmlns:p14="http://schemas.microsoft.com/office/powerpoint/2010/main" val="1382367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in Athens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0" y="2020888"/>
            <a:ext cx="4946602" cy="435899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Girls learned at home from their mothers. They learned how to run a home, and how to be good wives and mothers. </a:t>
            </a:r>
          </a:p>
          <a:p>
            <a:r>
              <a:rPr lang="en-US" dirty="0"/>
              <a:t>Boys were educated quite differently. Until age 6 or 7, boys were taught at home by </a:t>
            </a:r>
            <a:r>
              <a:rPr lang="en-US" dirty="0" smtClean="0"/>
              <a:t>their </a:t>
            </a:r>
            <a:r>
              <a:rPr lang="en-US" dirty="0"/>
              <a:t>mothers. </a:t>
            </a:r>
            <a:endParaRPr lang="en-US" dirty="0" smtClean="0"/>
          </a:p>
          <a:p>
            <a:r>
              <a:rPr lang="en-US" dirty="0" smtClean="0"/>
              <a:t>After this, they were sent to school everyday, where they learned: </a:t>
            </a:r>
            <a:r>
              <a:rPr lang="en-US" dirty="0" smtClean="0"/>
              <a:t>drama</a:t>
            </a:r>
            <a:r>
              <a:rPr lang="en-US" dirty="0"/>
              <a:t>, public speaking, reading, writing, math, and perhaps even how to play the flute. </a:t>
            </a:r>
            <a:r>
              <a:rPr lang="en-US" dirty="0" smtClean="0"/>
              <a:t>Science</a:t>
            </a:r>
            <a:r>
              <a:rPr lang="en-US" dirty="0"/>
              <a:t>, </a:t>
            </a:r>
            <a:r>
              <a:rPr lang="en-US" dirty="0" smtClean="0"/>
              <a:t>government. </a:t>
            </a:r>
            <a:endParaRPr lang="en-US" dirty="0" smtClean="0"/>
          </a:p>
          <a:p>
            <a:pPr lvl="1"/>
            <a:r>
              <a:rPr lang="en-US" dirty="0" smtClean="0"/>
              <a:t>At </a:t>
            </a:r>
            <a:r>
              <a:rPr lang="en-US" dirty="0"/>
              <a:t>18, they attended two years of </a:t>
            </a:r>
            <a:r>
              <a:rPr lang="en-US" b="1" dirty="0">
                <a:solidFill>
                  <a:srgbClr val="2046A5"/>
                </a:solidFill>
              </a:rPr>
              <a:t>military school. </a:t>
            </a:r>
            <a:endParaRPr lang="en-US" b="1" dirty="0" smtClean="0">
              <a:solidFill>
                <a:srgbClr val="2046A5"/>
              </a:solidFill>
            </a:endParaRPr>
          </a:p>
          <a:p>
            <a:r>
              <a:rPr lang="en-US" dirty="0" smtClean="0"/>
              <a:t>There </a:t>
            </a:r>
            <a:r>
              <a:rPr lang="en-US" dirty="0"/>
              <a:t>was just cause for Athens to be proud of its system of education for its citizens.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20888"/>
            <a:ext cx="3137814" cy="3447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127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 in Athens: Democracy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Each city-state chose its own form of government. Most Greek city-states were ruled by kings.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Athens, citizens (the men) met each week to discuss problems. They worked on solutions.  The men of Athens experimented with government. </a:t>
            </a:r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/>
              <a:t>about 100 years, Athens was a </a:t>
            </a:r>
            <a:r>
              <a:rPr lang="en-US" b="1" dirty="0">
                <a:solidFill>
                  <a:srgbClr val="2046A5"/>
                </a:solidFill>
              </a:rPr>
              <a:t>direct democracy!  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74" y="2852887"/>
            <a:ext cx="3078954" cy="162946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</p:spTree>
    <p:extLst>
      <p:ext uri="{BB962C8B-B14F-4D97-AF65-F5344CB8AC3E}">
        <p14:creationId xmlns:p14="http://schemas.microsoft.com/office/powerpoint/2010/main" val="1913787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Democracy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Over 2400 years ago, the famous Greek general, </a:t>
            </a:r>
            <a:r>
              <a:rPr lang="en-US" b="1" dirty="0">
                <a:solidFill>
                  <a:srgbClr val="2046A5"/>
                </a:solidFill>
              </a:rPr>
              <a:t>Pericles</a:t>
            </a:r>
            <a:r>
              <a:rPr lang="en-US" dirty="0"/>
              <a:t>, said, "It is true that we (Athenians) are called a democracy, for the administration is in the hands of the many and not the few, with equal justice to all alike in their private disputes." </a:t>
            </a:r>
          </a:p>
          <a:p>
            <a:r>
              <a:rPr lang="en-US" dirty="0"/>
              <a:t>Only in Athens, and only for a short time, </a:t>
            </a:r>
            <a:r>
              <a:rPr lang="en-US" dirty="0">
                <a:solidFill>
                  <a:srgbClr val="2046A5"/>
                </a:solidFill>
              </a:rPr>
              <a:t>"</a:t>
            </a:r>
            <a:r>
              <a:rPr lang="en-US" i="1" dirty="0">
                <a:solidFill>
                  <a:srgbClr val="2046A5"/>
                </a:solidFill>
              </a:rPr>
              <a:t>rule by many</a:t>
            </a:r>
            <a:r>
              <a:rPr lang="en-US" dirty="0">
                <a:solidFill>
                  <a:srgbClr val="2046A5"/>
                </a:solidFill>
              </a:rPr>
              <a:t>" </a:t>
            </a:r>
            <a:r>
              <a:rPr lang="en-US" dirty="0"/>
              <a:t>meant that all citizens had to be willing to take an active part in government. That was the law. </a:t>
            </a:r>
          </a:p>
          <a:p>
            <a:r>
              <a:rPr lang="en-US" dirty="0"/>
              <a:t>Each year, 500 names were drawn from all the citizens of Athens. Those 500 citizens had to serve for one year as the law makers of ancient Athens. </a:t>
            </a:r>
          </a:p>
          <a:p>
            <a:r>
              <a:rPr lang="en-US" dirty="0"/>
              <a:t>All citizens of Athens were required to vote on any new law that this body of 500 citizens created. </a:t>
            </a:r>
            <a:r>
              <a:rPr lang="en-US" b="1" dirty="0">
                <a:solidFill>
                  <a:srgbClr val="2046A5"/>
                </a:solidFill>
              </a:rPr>
              <a:t>One man, one vote, majority ruled.</a:t>
            </a:r>
            <a:r>
              <a:rPr lang="en-US" dirty="0"/>
              <a:t> Women, children, and slaves were not citizens, and thus could not vote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469" y="2496572"/>
            <a:ext cx="3122705" cy="2001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820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parta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the </a:t>
            </a:r>
            <a:r>
              <a:rPr lang="en-US" i="1" dirty="0"/>
              <a:t>Dorian people</a:t>
            </a:r>
            <a:r>
              <a:rPr lang="en-US" dirty="0"/>
              <a:t> who ruled ancient Greece during the Grecian Dark Ages? Sparta began as a small village of Dorian people.</a:t>
            </a:r>
          </a:p>
          <a:p>
            <a:r>
              <a:rPr lang="en-US" dirty="0"/>
              <a:t>Life was very different in ancient Sparta than it was in the rest of ancient Greek city-states. The Spartans were proud, fierce, capable warriors. No great works of art came out of Sparta. But the Spartans, both men and women, were tough, and the Greeks admired strength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07" y="2020888"/>
            <a:ext cx="1632585" cy="2654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</p:spTree>
    <p:extLst>
      <p:ext uri="{BB962C8B-B14F-4D97-AF65-F5344CB8AC3E}">
        <p14:creationId xmlns:p14="http://schemas.microsoft.com/office/powerpoint/2010/main" val="816771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Warrior’s Oligarchy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Sparta's government was an </a:t>
            </a:r>
            <a:r>
              <a:rPr lang="en-US" b="1" dirty="0">
                <a:solidFill>
                  <a:srgbClr val="2046A5"/>
                </a:solidFill>
              </a:rPr>
              <a:t>oligarchy</a:t>
            </a:r>
            <a:r>
              <a:rPr lang="en-US" dirty="0"/>
              <a:t>. </a:t>
            </a:r>
            <a:r>
              <a:rPr lang="en-US" i="1" dirty="0">
                <a:solidFill>
                  <a:srgbClr val="2046A5"/>
                </a:solidFill>
              </a:rPr>
              <a:t>The people were ruled by a small group of warriors. </a:t>
            </a:r>
            <a:r>
              <a:rPr lang="en-US" dirty="0"/>
              <a:t>The Spartans spoke Greek, wrote Greek, thought of themselves as Greeks, but they were different. </a:t>
            </a:r>
          </a:p>
          <a:p>
            <a:r>
              <a:rPr lang="en-US" dirty="0"/>
              <a:t>In most of the other Greek city-states, the goal of education was to create a strong citizen of that city-state. In Sparta, the goal of education was to </a:t>
            </a:r>
            <a:r>
              <a:rPr lang="en-US" i="1" dirty="0">
                <a:solidFill>
                  <a:srgbClr val="2046A5"/>
                </a:solidFill>
              </a:rPr>
              <a:t>create a strong warrior</a:t>
            </a:r>
            <a:r>
              <a:rPr lang="en-US" dirty="0"/>
              <a:t>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476" y="2020888"/>
            <a:ext cx="28067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289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the Fighting Machine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of the ancient Greeks were warriors, but Sparta's warriors were legendary.  </a:t>
            </a:r>
          </a:p>
          <a:p>
            <a:r>
              <a:rPr lang="en-US" dirty="0"/>
              <a:t>In Sparta, boys were taken away from their parents at age 7. They lived a harsh and often brutal life in the soldiers barracks. </a:t>
            </a:r>
            <a:endParaRPr lang="en-US" dirty="0" smtClean="0"/>
          </a:p>
          <a:p>
            <a:r>
              <a:rPr lang="en-US" dirty="0" smtClean="0"/>
              <a:t>Children </a:t>
            </a:r>
            <a:r>
              <a:rPr lang="en-US" dirty="0"/>
              <a:t>were often </a:t>
            </a:r>
            <a:r>
              <a:rPr lang="en-US" dirty="0" smtClean="0"/>
              <a:t>whipped </a:t>
            </a:r>
            <a:r>
              <a:rPr lang="en-US" dirty="0"/>
              <a:t>in front of groups of other Spartans, including their parents, but they were not allowed to cry out in pain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882" y="1572768"/>
            <a:ext cx="2019300" cy="402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159256"/>
      </p:ext>
    </p:extLst>
  </p:cSld>
  <p:clrMapOvr>
    <a:masterClrMapping/>
  </p:clrMapOvr>
</p:sld>
</file>

<file path=ppt/theme/theme1.xml><?xml version="1.0" encoding="utf-8"?>
<a:theme xmlns:a="http://schemas.openxmlformats.org/drawingml/2006/main" name="Inspiration">
  <a:themeElements>
    <a:clrScheme name="Inspiration">
      <a:dk1>
        <a:sysClr val="windowText" lastClr="000000"/>
      </a:dk1>
      <a:lt1>
        <a:sysClr val="window" lastClr="FFFFFF"/>
      </a:lt1>
      <a:dk2>
        <a:srgbClr val="2F2F26"/>
      </a:dk2>
      <a:lt2>
        <a:srgbClr val="9FA795"/>
      </a:lt2>
      <a:accent1>
        <a:srgbClr val="749805"/>
      </a:accent1>
      <a:accent2>
        <a:srgbClr val="BACC82"/>
      </a:accent2>
      <a:accent3>
        <a:srgbClr val="6E9EC2"/>
      </a:accent3>
      <a:accent4>
        <a:srgbClr val="2046A5"/>
      </a:accent4>
      <a:accent5>
        <a:srgbClr val="5039C6"/>
      </a:accent5>
      <a:accent6>
        <a:srgbClr val="7411D0"/>
      </a:accent6>
      <a:hlink>
        <a:srgbClr val="FFC000"/>
      </a:hlink>
      <a:folHlink>
        <a:srgbClr val="C0C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nspiration">
      <a:fillStyleLst>
        <a:solidFill>
          <a:schemeClr val="phClr"/>
        </a:solidFill>
        <a:gradFill rotWithShape="1">
          <a:gsLst>
            <a:gs pos="25000">
              <a:schemeClr val="phClr">
                <a:tint val="90000"/>
                <a:shade val="100000"/>
                <a:alpha val="90000"/>
                <a:satMod val="150000"/>
              </a:schemeClr>
            </a:gs>
            <a:gs pos="100000">
              <a:schemeClr val="phClr">
                <a:tint val="100000"/>
                <a:shade val="60000"/>
                <a:satMod val="13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0000"/>
                <a:shade val="100000"/>
                <a:alpha val="85000"/>
                <a:satMod val="150000"/>
              </a:schemeClr>
            </a:gs>
            <a:gs pos="33000">
              <a:schemeClr val="phClr">
                <a:tint val="90000"/>
                <a:shade val="100000"/>
                <a:alpha val="95000"/>
                <a:satMod val="130000"/>
              </a:schemeClr>
            </a:gs>
            <a:gs pos="67000">
              <a:schemeClr val="phClr">
                <a:shade val="70000"/>
                <a:satMod val="135000"/>
              </a:schemeClr>
            </a:gs>
            <a:gs pos="100000">
              <a:schemeClr val="phClr">
                <a:shade val="50000"/>
                <a:satMod val="135000"/>
              </a:schemeClr>
            </a:gs>
          </a:gsLst>
          <a:lin ang="13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thickThin" algn="ctr">
          <a:solidFill>
            <a:schemeClr val="phClr"/>
          </a:solidFill>
          <a:prstDash val="solid"/>
        </a:ln>
        <a:ln w="38100" cap="flat" cmpd="thinThick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woPt" dir="tl"/>
          </a:scene3d>
          <a:sp3d extrusionH="12700" prstMaterial="softEdge">
            <a:bevelT w="25400" h="50800"/>
          </a:sp3d>
        </a:effectStyle>
        <a:effectStyle>
          <a:effectLst>
            <a:innerShdw blurRad="50800" dist="25400" dir="2400000">
              <a:srgbClr val="808080">
                <a:alpha val="75000"/>
              </a:srgbClr>
            </a:innerShdw>
            <a:reflection blurRad="38100" stA="26000" endPos="35000" dist="12700" dir="5400000" fadeDir="48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Inspiration.thmx</Template>
  <TotalTime>108</TotalTime>
  <Words>1066</Words>
  <Application>Microsoft Macintosh PowerPoint</Application>
  <PresentationFormat>On-screen Show (4:3)</PresentationFormat>
  <Paragraphs>55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Inspiration</vt:lpstr>
      <vt:lpstr>Sparta &amp; Athens</vt:lpstr>
      <vt:lpstr>Review: Being Greek</vt:lpstr>
      <vt:lpstr>Athens</vt:lpstr>
      <vt:lpstr>Education in Athens</vt:lpstr>
      <vt:lpstr>Government in Athens: Democracy</vt:lpstr>
      <vt:lpstr>Democracy</vt:lpstr>
      <vt:lpstr>Sparta</vt:lpstr>
      <vt:lpstr>A Warrior’s Oligarchy</vt:lpstr>
      <vt:lpstr>Building the Fighting Machine</vt:lpstr>
      <vt:lpstr>Unorthodox Education</vt:lpstr>
      <vt:lpstr>Independent Women</vt:lpstr>
      <vt:lpstr>Ask Yourselves</vt:lpstr>
      <vt:lpstr>Bibliography</vt:lpstr>
    </vt:vector>
  </TitlesOfParts>
  <Company>La Trobe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Citizenship &amp; Democracy</dc:title>
  <dc:creator>Rosie Allitt</dc:creator>
  <cp:lastModifiedBy>Mauricio Torres</cp:lastModifiedBy>
  <cp:revision>13</cp:revision>
  <dcterms:created xsi:type="dcterms:W3CDTF">2012-08-01T20:13:22Z</dcterms:created>
  <dcterms:modified xsi:type="dcterms:W3CDTF">2012-08-02T11:07:47Z</dcterms:modified>
</cp:coreProperties>
</file>